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0"/>
  </p:notesMasterIdLst>
  <p:sldIdLst>
    <p:sldId id="256" r:id="rId2"/>
    <p:sldId id="275" r:id="rId3"/>
    <p:sldId id="263" r:id="rId4"/>
    <p:sldId id="258" r:id="rId5"/>
    <p:sldId id="260" r:id="rId6"/>
    <p:sldId id="262" r:id="rId7"/>
    <p:sldId id="264" r:id="rId8"/>
    <p:sldId id="265" r:id="rId9"/>
    <p:sldId id="266" r:id="rId10"/>
    <p:sldId id="267" r:id="rId11"/>
    <p:sldId id="269" r:id="rId12"/>
    <p:sldId id="268" r:id="rId13"/>
    <p:sldId id="276"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194"/>
    <a:srgbClr val="006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46"/>
    <p:restoredTop sz="94694"/>
  </p:normalViewPr>
  <p:slideViewPr>
    <p:cSldViewPr snapToGrid="0">
      <p:cViewPr>
        <p:scale>
          <a:sx n="126" d="100"/>
          <a:sy n="126" d="100"/>
        </p:scale>
        <p:origin x="-12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  Statistics &amp; ML</a:t>
            </a:r>
          </a:p>
        </c:rich>
      </c:tx>
      <c:layout>
        <c:manualLayout>
          <c:xMode val="edge"/>
          <c:yMode val="edge"/>
          <c:x val="0.37056064995392513"/>
          <c:y val="5.2216594562620913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D4A8-6A4C-B56A-26943C539BD1}"/>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Info Science</a:t>
            </a:r>
          </a:p>
        </c:rich>
      </c:tx>
      <c:layout>
        <c:manualLayout>
          <c:xMode val="edge"/>
          <c:yMode val="edge"/>
          <c:x val="0.43169214678798751"/>
          <c:y val="4.9081278261049889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804D-B549-8C8D-941A7CD96A9B}"/>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7552D-A576-134D-B0C1-E64AE26481E2}" type="datetimeFigureOut">
              <a:rPr lang="en-CH" smtClean="0"/>
              <a:t>11.11.2025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779B0-D032-FE4E-B11B-3B950D9EA557}" type="slidenum">
              <a:rPr lang="en-CH" smtClean="0"/>
              <a:t>‹#›</a:t>
            </a:fld>
            <a:endParaRPr lang="en-CH"/>
          </a:p>
        </p:txBody>
      </p:sp>
    </p:spTree>
    <p:extLst>
      <p:ext uri="{BB962C8B-B14F-4D97-AF65-F5344CB8AC3E}">
        <p14:creationId xmlns:p14="http://schemas.microsoft.com/office/powerpoint/2010/main" val="221278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B863-7038-445E-69B8-D76A8DCB1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12751-EF01-B5DD-399F-29BFB539C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0E9E7-5181-B940-AAC3-B540A06A1DC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364FD043-DE49-7F40-8883-1A2C73C99953}"/>
              </a:ext>
            </a:extLst>
          </p:cNvPr>
          <p:cNvSpPr>
            <a:spLocks noGrp="1"/>
          </p:cNvSpPr>
          <p:nvPr>
            <p:ph type="sldNum" sz="quarter" idx="5"/>
          </p:nvPr>
        </p:nvSpPr>
        <p:spPr/>
        <p:txBody>
          <a:bodyPr/>
          <a:lstStyle/>
          <a:p>
            <a:fld id="{1C8779B0-D032-FE4E-B11B-3B950D9EA557}" type="slidenum">
              <a:rPr lang="en-CH" smtClean="0"/>
              <a:t>5</a:t>
            </a:fld>
            <a:endParaRPr lang="en-CH"/>
          </a:p>
        </p:txBody>
      </p:sp>
    </p:spTree>
    <p:extLst>
      <p:ext uri="{BB962C8B-B14F-4D97-AF65-F5344CB8AC3E}">
        <p14:creationId xmlns:p14="http://schemas.microsoft.com/office/powerpoint/2010/main" val="3523164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354-1A62-FD51-037A-AE078DE66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F9978-1BF5-8234-9642-5D0460ECC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FE4F9-16E5-28E8-F6A0-7E3ECEEABE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F397047-A7E9-AA1B-C728-BB40F5E95F2F}"/>
              </a:ext>
            </a:extLst>
          </p:cNvPr>
          <p:cNvSpPr>
            <a:spLocks noGrp="1"/>
          </p:cNvSpPr>
          <p:nvPr>
            <p:ph type="sldNum" sz="quarter" idx="5"/>
          </p:nvPr>
        </p:nvSpPr>
        <p:spPr/>
        <p:txBody>
          <a:bodyPr/>
          <a:lstStyle/>
          <a:p>
            <a:fld id="{57A68573-499A-48B1-9171-84C73190C939}" type="slidenum">
              <a:rPr lang="en-CH" smtClean="0"/>
              <a:t>14</a:t>
            </a:fld>
            <a:endParaRPr lang="en-CH"/>
          </a:p>
        </p:txBody>
      </p:sp>
    </p:spTree>
    <p:extLst>
      <p:ext uri="{BB962C8B-B14F-4D97-AF65-F5344CB8AC3E}">
        <p14:creationId xmlns:p14="http://schemas.microsoft.com/office/powerpoint/2010/main" val="3171030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DC968-6E3C-C732-3200-B8B3549CD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9E18-8136-AF6E-0A33-94F16CF95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B2A0B-EAC9-95B7-5472-0E6ACEA8ED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2A31FBA-DCA4-E79C-1865-CBBC7F6FFC6A}"/>
              </a:ext>
            </a:extLst>
          </p:cNvPr>
          <p:cNvSpPr>
            <a:spLocks noGrp="1"/>
          </p:cNvSpPr>
          <p:nvPr>
            <p:ph type="sldNum" sz="quarter" idx="5"/>
          </p:nvPr>
        </p:nvSpPr>
        <p:spPr/>
        <p:txBody>
          <a:bodyPr/>
          <a:lstStyle/>
          <a:p>
            <a:fld id="{1C8779B0-D032-FE4E-B11B-3B950D9EA557}" type="slidenum">
              <a:rPr lang="en-CH" smtClean="0"/>
              <a:t>15</a:t>
            </a:fld>
            <a:endParaRPr lang="en-CH"/>
          </a:p>
        </p:txBody>
      </p:sp>
    </p:spTree>
    <p:extLst>
      <p:ext uri="{BB962C8B-B14F-4D97-AF65-F5344CB8AC3E}">
        <p14:creationId xmlns:p14="http://schemas.microsoft.com/office/powerpoint/2010/main" val="189861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AA3A-6747-0E63-D681-DCC54EE90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5A084-8C35-0978-8D23-7984183B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0D403-CEA6-65BA-45F1-349CF2B833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732E358-A4AE-AD1E-3130-E5F970E06248}"/>
              </a:ext>
            </a:extLst>
          </p:cNvPr>
          <p:cNvSpPr>
            <a:spLocks noGrp="1"/>
          </p:cNvSpPr>
          <p:nvPr>
            <p:ph type="sldNum" sz="quarter" idx="5"/>
          </p:nvPr>
        </p:nvSpPr>
        <p:spPr/>
        <p:txBody>
          <a:bodyPr/>
          <a:lstStyle/>
          <a:p>
            <a:fld id="{1C8779B0-D032-FE4E-B11B-3B950D9EA557}" type="slidenum">
              <a:rPr lang="en-CH" smtClean="0"/>
              <a:t>16</a:t>
            </a:fld>
            <a:endParaRPr lang="en-CH"/>
          </a:p>
        </p:txBody>
      </p:sp>
    </p:spTree>
    <p:extLst>
      <p:ext uri="{BB962C8B-B14F-4D97-AF65-F5344CB8AC3E}">
        <p14:creationId xmlns:p14="http://schemas.microsoft.com/office/powerpoint/2010/main" val="625387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4AF9-BA24-9377-D876-C1833ABC8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1A931-A237-5B33-902E-7F537419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D9DB3-6E18-CBFB-3F37-B12476C964A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0D7975F-E3E0-F283-CD58-BA863D7C4EEF}"/>
              </a:ext>
            </a:extLst>
          </p:cNvPr>
          <p:cNvSpPr>
            <a:spLocks noGrp="1"/>
          </p:cNvSpPr>
          <p:nvPr>
            <p:ph type="sldNum" sz="quarter" idx="5"/>
          </p:nvPr>
        </p:nvSpPr>
        <p:spPr/>
        <p:txBody>
          <a:bodyPr/>
          <a:lstStyle/>
          <a:p>
            <a:fld id="{1C8779B0-D032-FE4E-B11B-3B950D9EA557}" type="slidenum">
              <a:rPr lang="en-CH" smtClean="0"/>
              <a:t>17</a:t>
            </a:fld>
            <a:endParaRPr lang="en-CH"/>
          </a:p>
        </p:txBody>
      </p:sp>
    </p:spTree>
    <p:extLst>
      <p:ext uri="{BB962C8B-B14F-4D97-AF65-F5344CB8AC3E}">
        <p14:creationId xmlns:p14="http://schemas.microsoft.com/office/powerpoint/2010/main" val="14540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9AF7-9DF8-A5A4-03A6-FFD1B3E71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42C6-80A3-AEBF-FE91-F6992350E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81562-0ABC-BD66-03C9-6066D0C9645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981B83F-99E6-6E27-A1A6-A48437EF1D2E}"/>
              </a:ext>
            </a:extLst>
          </p:cNvPr>
          <p:cNvSpPr>
            <a:spLocks noGrp="1"/>
          </p:cNvSpPr>
          <p:nvPr>
            <p:ph type="sldNum" sz="quarter" idx="5"/>
          </p:nvPr>
        </p:nvSpPr>
        <p:spPr/>
        <p:txBody>
          <a:bodyPr/>
          <a:lstStyle/>
          <a:p>
            <a:fld id="{1C8779B0-D032-FE4E-B11B-3B950D9EA557}" type="slidenum">
              <a:rPr lang="en-CH" smtClean="0"/>
              <a:t>18</a:t>
            </a:fld>
            <a:endParaRPr lang="en-CH"/>
          </a:p>
        </p:txBody>
      </p:sp>
    </p:spTree>
    <p:extLst>
      <p:ext uri="{BB962C8B-B14F-4D97-AF65-F5344CB8AC3E}">
        <p14:creationId xmlns:p14="http://schemas.microsoft.com/office/powerpoint/2010/main" val="21929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1E03-20AF-947D-1D3E-9FD0A3B06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8AEB7-DB72-6D8D-B2D6-6EDD94E5C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CC04-35E7-5E4F-0914-5AF73A9B088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7BB2186-7837-6DFB-9494-7A920FF173A5}"/>
              </a:ext>
            </a:extLst>
          </p:cNvPr>
          <p:cNvSpPr>
            <a:spLocks noGrp="1"/>
          </p:cNvSpPr>
          <p:nvPr>
            <p:ph type="sldNum" sz="quarter" idx="5"/>
          </p:nvPr>
        </p:nvSpPr>
        <p:spPr/>
        <p:txBody>
          <a:bodyPr/>
          <a:lstStyle/>
          <a:p>
            <a:fld id="{1C8779B0-D032-FE4E-B11B-3B950D9EA557}" type="slidenum">
              <a:rPr lang="en-CH" smtClean="0"/>
              <a:t>6</a:t>
            </a:fld>
            <a:endParaRPr lang="en-CH"/>
          </a:p>
        </p:txBody>
      </p:sp>
    </p:spTree>
    <p:extLst>
      <p:ext uri="{BB962C8B-B14F-4D97-AF65-F5344CB8AC3E}">
        <p14:creationId xmlns:p14="http://schemas.microsoft.com/office/powerpoint/2010/main" val="326022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3297-60D1-F260-9DD1-062BCC162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6041C-4454-CDDA-00EC-D20B746A7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70160-668D-B6F3-AA47-9B275EB7E23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67AEB25-AD18-6664-66B2-1F76656629F6}"/>
              </a:ext>
            </a:extLst>
          </p:cNvPr>
          <p:cNvSpPr>
            <a:spLocks noGrp="1"/>
          </p:cNvSpPr>
          <p:nvPr>
            <p:ph type="sldNum" sz="quarter" idx="5"/>
          </p:nvPr>
        </p:nvSpPr>
        <p:spPr/>
        <p:txBody>
          <a:bodyPr/>
          <a:lstStyle/>
          <a:p>
            <a:fld id="{1C8779B0-D032-FE4E-B11B-3B950D9EA557}" type="slidenum">
              <a:rPr lang="en-CH" smtClean="0"/>
              <a:t>7</a:t>
            </a:fld>
            <a:endParaRPr lang="en-CH"/>
          </a:p>
        </p:txBody>
      </p:sp>
    </p:spTree>
    <p:extLst>
      <p:ext uri="{BB962C8B-B14F-4D97-AF65-F5344CB8AC3E}">
        <p14:creationId xmlns:p14="http://schemas.microsoft.com/office/powerpoint/2010/main" val="108162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1E8-0D4A-BC71-8EBA-55C34F1E4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35DB6-E704-595A-F0A1-DCA6B891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5F8DC-9661-154E-1D42-B3AD31655C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1660E9B-32CE-B405-2D8A-131E55D1E5CB}"/>
              </a:ext>
            </a:extLst>
          </p:cNvPr>
          <p:cNvSpPr>
            <a:spLocks noGrp="1"/>
          </p:cNvSpPr>
          <p:nvPr>
            <p:ph type="sldNum" sz="quarter" idx="5"/>
          </p:nvPr>
        </p:nvSpPr>
        <p:spPr/>
        <p:txBody>
          <a:bodyPr/>
          <a:lstStyle/>
          <a:p>
            <a:fld id="{1C8779B0-D032-FE4E-B11B-3B950D9EA557}" type="slidenum">
              <a:rPr lang="en-CH" smtClean="0"/>
              <a:t>8</a:t>
            </a:fld>
            <a:endParaRPr lang="en-CH"/>
          </a:p>
        </p:txBody>
      </p:sp>
    </p:spTree>
    <p:extLst>
      <p:ext uri="{BB962C8B-B14F-4D97-AF65-F5344CB8AC3E}">
        <p14:creationId xmlns:p14="http://schemas.microsoft.com/office/powerpoint/2010/main" val="383685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0FF7-7558-5F40-7D70-DA843734C9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11C6B-FC26-5552-3FC4-F8C36BB4C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B6605-DC23-C75E-36AC-A0ED638614B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96C41D3-612B-5838-3969-741F2F7E5707}"/>
              </a:ext>
            </a:extLst>
          </p:cNvPr>
          <p:cNvSpPr>
            <a:spLocks noGrp="1"/>
          </p:cNvSpPr>
          <p:nvPr>
            <p:ph type="sldNum" sz="quarter" idx="5"/>
          </p:nvPr>
        </p:nvSpPr>
        <p:spPr/>
        <p:txBody>
          <a:bodyPr/>
          <a:lstStyle/>
          <a:p>
            <a:fld id="{1C8779B0-D032-FE4E-B11B-3B950D9EA557}" type="slidenum">
              <a:rPr lang="en-CH" smtClean="0"/>
              <a:t>9</a:t>
            </a:fld>
            <a:endParaRPr lang="en-CH"/>
          </a:p>
        </p:txBody>
      </p:sp>
    </p:spTree>
    <p:extLst>
      <p:ext uri="{BB962C8B-B14F-4D97-AF65-F5344CB8AC3E}">
        <p14:creationId xmlns:p14="http://schemas.microsoft.com/office/powerpoint/2010/main" val="74593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8C8CC-E26E-3456-7A11-874EFF69C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DBC88-6AF8-BF70-C6A4-F89D982CB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5EF0C-FADE-DDCB-F387-9B5DA0220DDC}"/>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2C71AF6-A740-4DA6-A122-17C4F98CF886}"/>
              </a:ext>
            </a:extLst>
          </p:cNvPr>
          <p:cNvSpPr>
            <a:spLocks noGrp="1"/>
          </p:cNvSpPr>
          <p:nvPr>
            <p:ph type="sldNum" sz="quarter" idx="5"/>
          </p:nvPr>
        </p:nvSpPr>
        <p:spPr/>
        <p:txBody>
          <a:bodyPr/>
          <a:lstStyle/>
          <a:p>
            <a:fld id="{1C8779B0-D032-FE4E-B11B-3B950D9EA557}" type="slidenum">
              <a:rPr lang="en-CH" smtClean="0"/>
              <a:t>10</a:t>
            </a:fld>
            <a:endParaRPr lang="en-CH"/>
          </a:p>
        </p:txBody>
      </p:sp>
    </p:spTree>
    <p:extLst>
      <p:ext uri="{BB962C8B-B14F-4D97-AF65-F5344CB8AC3E}">
        <p14:creationId xmlns:p14="http://schemas.microsoft.com/office/powerpoint/2010/main" val="185715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7A1F0-BC36-B608-C0A3-83032098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AD9F0-37C8-3649-ADAF-BCF2237DC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9B4F0-806C-4413-2421-5F786D066AA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D070857-BD66-8B65-EDA4-E64C64A0118C}"/>
              </a:ext>
            </a:extLst>
          </p:cNvPr>
          <p:cNvSpPr>
            <a:spLocks noGrp="1"/>
          </p:cNvSpPr>
          <p:nvPr>
            <p:ph type="sldNum" sz="quarter" idx="5"/>
          </p:nvPr>
        </p:nvSpPr>
        <p:spPr/>
        <p:txBody>
          <a:bodyPr/>
          <a:lstStyle/>
          <a:p>
            <a:fld id="{1C8779B0-D032-FE4E-B11B-3B950D9EA557}" type="slidenum">
              <a:rPr lang="en-CH" smtClean="0"/>
              <a:t>11</a:t>
            </a:fld>
            <a:endParaRPr lang="en-CH"/>
          </a:p>
        </p:txBody>
      </p:sp>
    </p:spTree>
    <p:extLst>
      <p:ext uri="{BB962C8B-B14F-4D97-AF65-F5344CB8AC3E}">
        <p14:creationId xmlns:p14="http://schemas.microsoft.com/office/powerpoint/2010/main" val="92673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7A68573-499A-48B1-9171-84C73190C939}" type="slidenum">
              <a:rPr lang="en-CH" smtClean="0"/>
              <a:t>12</a:t>
            </a:fld>
            <a:endParaRPr lang="en-CH"/>
          </a:p>
        </p:txBody>
      </p:sp>
    </p:spTree>
    <p:extLst>
      <p:ext uri="{BB962C8B-B14F-4D97-AF65-F5344CB8AC3E}">
        <p14:creationId xmlns:p14="http://schemas.microsoft.com/office/powerpoint/2010/main" val="207364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ED06-10F7-5FE3-15CD-553EFCA6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3D2A8-2CA4-2B08-5743-6B4BCF63E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00357-38B5-E524-C9C9-126AA198891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16379A5-8128-2B30-9D93-8B1E8FC2D2C9}"/>
              </a:ext>
            </a:extLst>
          </p:cNvPr>
          <p:cNvSpPr>
            <a:spLocks noGrp="1"/>
          </p:cNvSpPr>
          <p:nvPr>
            <p:ph type="sldNum" sz="quarter" idx="5"/>
          </p:nvPr>
        </p:nvSpPr>
        <p:spPr/>
        <p:txBody>
          <a:bodyPr/>
          <a:lstStyle/>
          <a:p>
            <a:fld id="{1C8779B0-D032-FE4E-B11B-3B950D9EA557}" type="slidenum">
              <a:rPr lang="en-CH" smtClean="0"/>
              <a:t>13</a:t>
            </a:fld>
            <a:endParaRPr lang="en-CH"/>
          </a:p>
        </p:txBody>
      </p:sp>
    </p:spTree>
    <p:extLst>
      <p:ext uri="{BB962C8B-B14F-4D97-AF65-F5344CB8AC3E}">
        <p14:creationId xmlns:p14="http://schemas.microsoft.com/office/powerpoint/2010/main" val="341066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764ABDA7-8702-D648-83E4-26423421387A}" type="datetime1">
              <a:rPr lang="de-CH" smtClean="0"/>
              <a:t>11.11.25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CDECA4-36BF-B442-86FB-B8802A0C52BA}" type="datetime1">
              <a:rPr lang="de-CH" smtClean="0"/>
              <a:t>11.11.25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C28E35-A176-824F-A101-7CDEC942B139}" type="datetime1">
              <a:rPr lang="de-CH" smtClean="0"/>
              <a:t>11.11.25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99B489-0515-914B-81C0-3980D1AD7FCF}" type="datetime1">
              <a:rPr lang="de-CH" smtClean="0"/>
              <a:t>11.11.25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E6391F9C-6A9E-F641-8164-53F79D3F30D9}" type="datetime1">
              <a:rPr lang="de-CH" smtClean="0"/>
              <a:t>11.11.25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DDAA7AE-6B9D-0845-9BAC-1B4E0F8596A7}" type="datetime1">
              <a:rPr lang="de-CH" smtClean="0"/>
              <a:t>11.11.25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8BDA1E5-EF59-AB4F-8B16-87565A55937A}" type="datetime1">
              <a:rPr lang="de-CH" smtClean="0"/>
              <a:t>11.11.25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1572DD-2EC0-FC41-A301-FB2F05B3CDDF}" type="datetime1">
              <a:rPr lang="de-CH" smtClean="0"/>
              <a:t>11.11.25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81BBC-3865-8641-8D51-0762E8C9C11E}" type="datetime1">
              <a:rPr lang="de-CH" smtClean="0"/>
              <a:t>11.11.25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54617E2-5514-6B42-AF65-6157B6283E91}" type="datetime1">
              <a:rPr lang="de-CH" smtClean="0"/>
              <a:t>11.11.25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04E73D-C18A-FA45-9D37-2AE57C607061}" type="datetime1">
              <a:rPr lang="de-CH" smtClean="0"/>
              <a:t>11.11.25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4260C3C-35BC-7344-AD99-0671C56E055C}" type="datetime1">
              <a:rPr lang="de-CH" smtClean="0"/>
              <a:t>11.11.25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bloomberg.com/news/newsletters/2025-09-01/ai-models-struggle-at-forecasting-extreme-weather-events?srnd=undefined"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3000">
              <a:schemeClr val="tx1">
                <a:lumMod val="95000"/>
              </a:schemeClr>
            </a:gs>
            <a:gs pos="3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EBE1-CCBA-2BA6-073B-A46EF2D79DDB}"/>
              </a:ext>
            </a:extLst>
          </p:cNvPr>
          <p:cNvSpPr>
            <a:spLocks noGrp="1"/>
          </p:cNvSpPr>
          <p:nvPr>
            <p:ph type="ctrTitle"/>
          </p:nvPr>
        </p:nvSpPr>
        <p:spPr>
          <a:xfrm>
            <a:off x="356839" y="1862053"/>
            <a:ext cx="11519210" cy="1645920"/>
          </a:xfrm>
          <a:solidFill>
            <a:schemeClr val="tx1"/>
          </a:solidFill>
          <a:ln>
            <a:noFill/>
          </a:ln>
          <a:effectLst>
            <a:outerShdw blurRad="596276" dist="38100" dir="2700000" sx="109000" sy="109000" algn="tl" rotWithShape="0">
              <a:schemeClr val="accent2">
                <a:lumMod val="50000"/>
                <a:alpha val="70000"/>
              </a:schemeClr>
            </a:outerShdw>
            <a:softEdge rad="12700"/>
          </a:effectLst>
        </p:spPr>
        <p:txBody>
          <a:bodyPr>
            <a:normAutofit fontScale="90000"/>
          </a:bodyPr>
          <a:lstStyle/>
          <a:p>
            <a:r>
              <a:rPr lang="en-CH" dirty="0"/>
              <a:t>Research institute for </a:t>
            </a:r>
            <a:r>
              <a:rPr lang="en-CH" dirty="0">
                <a:solidFill>
                  <a:schemeClr val="bg1"/>
                </a:solidFill>
              </a:rPr>
              <a:t>statistics and information science</a:t>
            </a:r>
            <a:br>
              <a:rPr lang="en-CH" dirty="0">
                <a:solidFill>
                  <a:schemeClr val="bg1"/>
                </a:solidFill>
              </a:rPr>
            </a:br>
            <a:r>
              <a:rPr lang="en-CH" dirty="0">
                <a:solidFill>
                  <a:schemeClr val="bg1"/>
                </a:solidFill>
              </a:rPr>
              <a:t>(RISIS)</a:t>
            </a:r>
          </a:p>
        </p:txBody>
      </p:sp>
      <p:sp>
        <p:nvSpPr>
          <p:cNvPr id="3" name="Subtitle 2">
            <a:extLst>
              <a:ext uri="{FF2B5EF4-FFF2-40B4-BE49-F238E27FC236}">
                <a16:creationId xmlns:a16="http://schemas.microsoft.com/office/drawing/2014/main" id="{812AD04D-3BB4-C78D-45BB-FDCCE477AAF9}"/>
              </a:ext>
            </a:extLst>
          </p:cNvPr>
          <p:cNvSpPr>
            <a:spLocks noGrp="1"/>
          </p:cNvSpPr>
          <p:nvPr>
            <p:ph type="subTitle" idx="1"/>
          </p:nvPr>
        </p:nvSpPr>
        <p:spPr>
          <a:xfrm>
            <a:off x="2695194" y="5513687"/>
            <a:ext cx="6801612" cy="1239894"/>
          </a:xfrm>
        </p:spPr>
        <p:txBody>
          <a:bodyPr/>
          <a:lstStyle/>
          <a:p>
            <a:r>
              <a:rPr lang="en-CH" dirty="0">
                <a:solidFill>
                  <a:schemeClr val="bg1"/>
                </a:solidFill>
              </a:rPr>
              <a:t>20-Nov-2025, GSEM faculty meeting</a:t>
            </a:r>
          </a:p>
        </p:txBody>
      </p:sp>
    </p:spTree>
    <p:extLst>
      <p:ext uri="{BB962C8B-B14F-4D97-AF65-F5344CB8AC3E}">
        <p14:creationId xmlns:p14="http://schemas.microsoft.com/office/powerpoint/2010/main" val="144693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A3F0605-6D81-C7BE-EFAF-943ADE125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CD6CE-FECC-0A5D-8DB8-3F4079BB9A54}"/>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Analysis of </a:t>
            </a:r>
            <a:r>
              <a:rPr lang="en-US" b="1" dirty="0">
                <a:highlight>
                  <a:srgbClr val="FFFF00"/>
                </a:highlight>
              </a:rPr>
              <a:t>low-probability high-impact</a:t>
            </a:r>
            <a:r>
              <a:rPr lang="en-US" dirty="0">
                <a:highlight>
                  <a:srgbClr val="FFFF00"/>
                </a:highlight>
              </a:rPr>
              <a:t> events </a:t>
            </a:r>
            <a:r>
              <a:rPr lang="en-US" dirty="0"/>
              <a:t>(e.g., financial crises, floods, bush fires)</a:t>
            </a:r>
          </a:p>
          <a:p>
            <a:pPr marL="0" indent="0">
              <a:buSzPts val="1500"/>
              <a:buNone/>
            </a:pPr>
            <a:r>
              <a:rPr lang="en-US" dirty="0"/>
              <a:t>- Focus on learning </a:t>
            </a:r>
            <a:r>
              <a:rPr lang="en-US" b="1" dirty="0">
                <a:highlight>
                  <a:srgbClr val="FFFF00"/>
                </a:highlight>
              </a:rPr>
              <a:t>graphs/networks</a:t>
            </a:r>
            <a:r>
              <a:rPr lang="en-US" dirty="0">
                <a:highlight>
                  <a:srgbClr val="FFFF00"/>
                </a:highlight>
              </a:rPr>
              <a:t> </a:t>
            </a:r>
            <a:r>
              <a:rPr lang="en-US" dirty="0"/>
              <a:t>representing  </a:t>
            </a:r>
            <a:r>
              <a:rPr lang="en-US" dirty="0">
                <a:highlight>
                  <a:srgbClr val="FFFF00"/>
                </a:highlight>
              </a:rPr>
              <a:t>dependence</a:t>
            </a:r>
            <a:r>
              <a:rPr lang="en-US" dirty="0"/>
              <a:t> between different risks factors</a:t>
            </a:r>
          </a:p>
          <a:p>
            <a:pPr marL="0" indent="0">
              <a:buSzPts val="1500"/>
              <a:buNone/>
            </a:pPr>
            <a:r>
              <a:rPr lang="en-US" dirty="0"/>
              <a:t>- Applications range from systemic risks in </a:t>
            </a:r>
            <a:r>
              <a:rPr lang="en-US" b="1" dirty="0"/>
              <a:t>bank networks</a:t>
            </a:r>
            <a:r>
              <a:rPr lang="en-US" dirty="0"/>
              <a:t> to risks of </a:t>
            </a:r>
            <a:r>
              <a:rPr lang="en-US" b="1" dirty="0"/>
              <a:t>climate extremes</a:t>
            </a: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9433404-8763-483E-1559-FBAEE930A6F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Sebastian Engelke</a:t>
            </a:r>
          </a:p>
        </p:txBody>
      </p:sp>
      <p:pic>
        <p:nvPicPr>
          <p:cNvPr id="4" name="Picture 3" descr="A person smiling for a picture&#10;&#10;AI-generated content may be incorrect.">
            <a:extLst>
              <a:ext uri="{FF2B5EF4-FFF2-40B4-BE49-F238E27FC236}">
                <a16:creationId xmlns:a16="http://schemas.microsoft.com/office/drawing/2014/main" id="{E3B124C1-F84A-A568-762E-70CB65B493AE}"/>
              </a:ext>
            </a:extLst>
          </p:cNvPr>
          <p:cNvPicPr>
            <a:picLocks noChangeAspect="1"/>
          </p:cNvPicPr>
          <p:nvPr/>
        </p:nvPicPr>
        <p:blipFill>
          <a:blip r:embed="rId3"/>
          <a:stretch>
            <a:fillRect/>
          </a:stretch>
        </p:blipFill>
        <p:spPr>
          <a:xfrm>
            <a:off x="9939130" y="37993"/>
            <a:ext cx="2044889" cy="1419746"/>
          </a:xfrm>
          <a:prstGeom prst="rect">
            <a:avLst/>
          </a:prstGeom>
        </p:spPr>
      </p:pic>
      <p:pic>
        <p:nvPicPr>
          <p:cNvPr id="5" name="Google Shape;56;p13" title="Screenshot from 2025-10-28 13-48-38.png">
            <a:extLst>
              <a:ext uri="{FF2B5EF4-FFF2-40B4-BE49-F238E27FC236}">
                <a16:creationId xmlns:a16="http://schemas.microsoft.com/office/drawing/2014/main" id="{7BBDA078-7719-5B2F-2978-3B4E60CD7F90}"/>
              </a:ext>
            </a:extLst>
          </p:cNvPr>
          <p:cNvPicPr preferRelativeResize="0"/>
          <p:nvPr/>
        </p:nvPicPr>
        <p:blipFill>
          <a:blip r:embed="rId4">
            <a:alphaModFix/>
          </a:blip>
          <a:stretch>
            <a:fillRect/>
          </a:stretch>
        </p:blipFill>
        <p:spPr>
          <a:xfrm>
            <a:off x="454099" y="2554557"/>
            <a:ext cx="6913958" cy="1748886"/>
          </a:xfrm>
          <a:prstGeom prst="rect">
            <a:avLst/>
          </a:prstGeom>
          <a:noFill/>
          <a:ln>
            <a:noFill/>
          </a:ln>
        </p:spPr>
      </p:pic>
      <p:pic>
        <p:nvPicPr>
          <p:cNvPr id="7" name="Google Shape;64;p14" title="Screenshot from 2025-10-28 13-38-03.png">
            <a:extLst>
              <a:ext uri="{FF2B5EF4-FFF2-40B4-BE49-F238E27FC236}">
                <a16:creationId xmlns:a16="http://schemas.microsoft.com/office/drawing/2014/main" id="{E3379091-8E1C-792A-808B-C17CBF7A6451}"/>
              </a:ext>
            </a:extLst>
          </p:cNvPr>
          <p:cNvPicPr preferRelativeResize="0"/>
          <p:nvPr/>
        </p:nvPicPr>
        <p:blipFill>
          <a:blip r:embed="rId5">
            <a:alphaModFix/>
          </a:blip>
          <a:stretch>
            <a:fillRect/>
          </a:stretch>
        </p:blipFill>
        <p:spPr>
          <a:xfrm>
            <a:off x="7588477" y="2469700"/>
            <a:ext cx="4359370" cy="4232314"/>
          </a:xfrm>
          <a:prstGeom prst="rect">
            <a:avLst/>
          </a:prstGeom>
          <a:noFill/>
          <a:ln>
            <a:noFill/>
          </a:ln>
        </p:spPr>
      </p:pic>
      <p:sp>
        <p:nvSpPr>
          <p:cNvPr id="8" name="TextBox 7">
            <a:extLst>
              <a:ext uri="{FF2B5EF4-FFF2-40B4-BE49-F238E27FC236}">
                <a16:creationId xmlns:a16="http://schemas.microsoft.com/office/drawing/2014/main" id="{5CD07951-7961-E106-9069-01EA36A17381}"/>
              </a:ext>
            </a:extLst>
          </p:cNvPr>
          <p:cNvSpPr txBox="1"/>
          <p:nvPr/>
        </p:nvSpPr>
        <p:spPr>
          <a:xfrm>
            <a:off x="244153" y="4403127"/>
            <a:ext cx="7309024" cy="2728952"/>
          </a:xfrm>
          <a:prstGeom prst="rect">
            <a:avLst/>
          </a:prstGeom>
          <a:noFill/>
        </p:spPr>
        <p:txBody>
          <a:bodyPr wrap="square" rtlCol="0">
            <a:spAutoFit/>
          </a:bodyPr>
          <a:lstStyle/>
          <a:p>
            <a:pPr marL="285750" indent="-285750">
              <a:spcBef>
                <a:spcPts val="1600"/>
              </a:spcBef>
              <a:spcAft>
                <a:spcPts val="1600"/>
              </a:spcAft>
              <a:buFontTx/>
              <a:buChar char="-"/>
            </a:pPr>
            <a:r>
              <a:rPr lang="en" dirty="0"/>
              <a:t>AI weather and climate models: (a) </a:t>
            </a:r>
            <a:r>
              <a:rPr lang="en-GB" dirty="0"/>
              <a:t>we have infrastructure (GPUs) to run and finetune large-scale </a:t>
            </a:r>
            <a:r>
              <a:rPr lang="en-GB" b="1" dirty="0">
                <a:highlight>
                  <a:srgbClr val="FFFF00"/>
                </a:highlight>
              </a:rPr>
              <a:t>AI weather models</a:t>
            </a:r>
            <a:r>
              <a:rPr lang="en-GB" dirty="0">
                <a:highlight>
                  <a:srgbClr val="FFFF00"/>
                </a:highlight>
              </a:rPr>
              <a:t> </a:t>
            </a:r>
            <a:r>
              <a:rPr lang="en-GB" dirty="0"/>
              <a:t>(b)</a:t>
            </a:r>
            <a:r>
              <a:rPr lang="en-GB" b="1" dirty="0"/>
              <a:t> evaluate</a:t>
            </a:r>
            <a:r>
              <a:rPr lang="en-GB" dirty="0"/>
              <a:t> these models and compare them to traditional physical models; (c) focus is on </a:t>
            </a:r>
            <a:r>
              <a:rPr lang="en-GB" b="1" dirty="0"/>
              <a:t>extreme weather</a:t>
            </a:r>
            <a:r>
              <a:rPr lang="en-GB" dirty="0"/>
              <a:t> events and how well AI methods extrapolate.</a:t>
            </a:r>
          </a:p>
          <a:p>
            <a:pPr>
              <a:spcBef>
                <a:spcPts val="1600"/>
              </a:spcBef>
              <a:spcAft>
                <a:spcPts val="1600"/>
              </a:spcAft>
            </a:pPr>
            <a:r>
              <a:rPr lang="en-GB" sz="1400" dirty="0"/>
              <a:t>Media coverage: </a:t>
            </a:r>
            <a:r>
              <a:rPr lang="en-GB" sz="1400" u="sng" dirty="0">
                <a:solidFill>
                  <a:schemeClr val="hlink"/>
                </a:solidFill>
                <a:hlinkClick r:id="rId6"/>
              </a:rPr>
              <a:t>https://www.bloomberg.com/news/newsletters/2025-09-01/ai-models-struggle-at-forecasting-extreme-weather-events?srnd=undefined</a:t>
            </a:r>
            <a:endParaRPr lang="en-GB" sz="1400" dirty="0">
              <a:solidFill>
                <a:schemeClr val="dk2"/>
              </a:solidFill>
            </a:endParaRPr>
          </a:p>
          <a:p>
            <a:pPr marL="285750" indent="-285750">
              <a:spcBef>
                <a:spcPts val="1600"/>
              </a:spcBef>
              <a:spcAft>
                <a:spcPts val="1600"/>
              </a:spcAft>
              <a:buFontTx/>
              <a:buChar char="-"/>
            </a:pPr>
            <a:endParaRPr lang="en-GB" dirty="0"/>
          </a:p>
        </p:txBody>
      </p:sp>
    </p:spTree>
    <p:extLst>
      <p:ext uri="{BB962C8B-B14F-4D97-AF65-F5344CB8AC3E}">
        <p14:creationId xmlns:p14="http://schemas.microsoft.com/office/powerpoint/2010/main" val="10623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DF6811C-42A4-3FA7-0A01-0494B3243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CB7BB-7A42-C1D3-F3D4-BAB9F3647C40}"/>
              </a:ext>
            </a:extLst>
          </p:cNvPr>
          <p:cNvSpPr>
            <a:spLocks noGrp="1"/>
          </p:cNvSpPr>
          <p:nvPr>
            <p:ph idx="1"/>
          </p:nvPr>
        </p:nvSpPr>
        <p:spPr>
          <a:xfrm>
            <a:off x="274750" y="875339"/>
            <a:ext cx="11696420" cy="5817035"/>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spcBef>
                <a:spcPts val="1600"/>
              </a:spcBef>
              <a:spcAft>
                <a:spcPts val="1600"/>
              </a:spcAft>
              <a:buNone/>
            </a:pPr>
            <a:r>
              <a:rPr lang="en-US" b="1" dirty="0">
                <a:solidFill>
                  <a:schemeClr val="accent3"/>
                </a:solidFill>
              </a:rPr>
              <a:t>Research</a:t>
            </a:r>
            <a:r>
              <a:rPr lang="en-US" b="1" dirty="0">
                <a:solidFill>
                  <a:srgbClr val="0070C0"/>
                </a:solidFill>
              </a:rPr>
              <a:t> </a:t>
            </a:r>
            <a:r>
              <a:rPr lang="en-US" dirty="0">
                <a:solidFill>
                  <a:schemeClr val="tx1"/>
                </a:solidFill>
              </a:rPr>
              <a:t>and </a:t>
            </a:r>
            <a:r>
              <a:rPr lang="en-US" b="1" dirty="0">
                <a:solidFill>
                  <a:srgbClr val="FF0000"/>
                </a:solidFill>
              </a:rPr>
              <a:t>Teaching</a:t>
            </a:r>
            <a:r>
              <a:rPr lang="en-US" dirty="0">
                <a:solidFill>
                  <a:schemeClr val="tx1"/>
                </a:solidFill>
              </a:rPr>
              <a:t>:</a:t>
            </a:r>
            <a:r>
              <a:rPr lang="en-US" b="1" dirty="0">
                <a:solidFill>
                  <a:srgbClr val="0070C0"/>
                </a:solidFill>
              </a:rPr>
              <a:t>   </a:t>
            </a:r>
            <a:r>
              <a:rPr lang="en-US" dirty="0">
                <a:latin typeface="Arial"/>
                <a:ea typeface="Arial"/>
                <a:cs typeface="Arial"/>
                <a:sym typeface="Arial"/>
              </a:rPr>
              <a:t>Citizen Science (CS) for Sustainable Development Goals (SDG)</a:t>
            </a:r>
            <a:endParaRPr lang="en-GB" sz="1800" i="1" dirty="0"/>
          </a:p>
        </p:txBody>
      </p:sp>
      <p:sp>
        <p:nvSpPr>
          <p:cNvPr id="10" name="Title 1">
            <a:extLst>
              <a:ext uri="{FF2B5EF4-FFF2-40B4-BE49-F238E27FC236}">
                <a16:creationId xmlns:a16="http://schemas.microsoft.com/office/drawing/2014/main" id="{F7D022B1-A1DF-C4D5-E9F7-81BC4F2175C2}"/>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Francois Grey</a:t>
            </a:r>
          </a:p>
        </p:txBody>
      </p:sp>
      <p:pic>
        <p:nvPicPr>
          <p:cNvPr id="13" name="Picture 12" descr="A person in a suit and tie&#10;&#10;AI-generated content may be incorrect.">
            <a:extLst>
              <a:ext uri="{FF2B5EF4-FFF2-40B4-BE49-F238E27FC236}">
                <a16:creationId xmlns:a16="http://schemas.microsoft.com/office/drawing/2014/main" id="{90671E64-FE2E-AAE8-6849-35AB1BDE53AD}"/>
              </a:ext>
            </a:extLst>
          </p:cNvPr>
          <p:cNvPicPr>
            <a:picLocks noChangeAspect="1"/>
          </p:cNvPicPr>
          <p:nvPr/>
        </p:nvPicPr>
        <p:blipFill>
          <a:blip r:embed="rId3"/>
          <a:stretch>
            <a:fillRect/>
          </a:stretch>
        </p:blipFill>
        <p:spPr>
          <a:xfrm>
            <a:off x="9947273" y="17982"/>
            <a:ext cx="2023897" cy="1402595"/>
          </a:xfrm>
          <a:prstGeom prst="rect">
            <a:avLst/>
          </a:prstGeom>
        </p:spPr>
      </p:pic>
      <p:grpSp>
        <p:nvGrpSpPr>
          <p:cNvPr id="19" name="Google Shape;114;p20">
            <a:extLst>
              <a:ext uri="{FF2B5EF4-FFF2-40B4-BE49-F238E27FC236}">
                <a16:creationId xmlns:a16="http://schemas.microsoft.com/office/drawing/2014/main" id="{37A5D875-F25C-4896-A8ED-80DA20C6E6D9}"/>
              </a:ext>
            </a:extLst>
          </p:cNvPr>
          <p:cNvGrpSpPr/>
          <p:nvPr/>
        </p:nvGrpSpPr>
        <p:grpSpPr>
          <a:xfrm>
            <a:off x="304218" y="2101455"/>
            <a:ext cx="3489599" cy="4345481"/>
            <a:chOff x="179300" y="2201025"/>
            <a:chExt cx="3489599" cy="4345481"/>
          </a:xfrm>
        </p:grpSpPr>
        <p:pic>
          <p:nvPicPr>
            <p:cNvPr id="20" name="Google Shape;115;p20" title="Screenshot 2025-10-26 at 13.47.15.png">
              <a:extLst>
                <a:ext uri="{FF2B5EF4-FFF2-40B4-BE49-F238E27FC236}">
                  <a16:creationId xmlns:a16="http://schemas.microsoft.com/office/drawing/2014/main" id="{CF9212BA-A41C-C4BA-F5D9-E856B407EDDB}"/>
                </a:ext>
              </a:extLst>
            </p:cNvPr>
            <p:cNvPicPr preferRelativeResize="0"/>
            <p:nvPr/>
          </p:nvPicPr>
          <p:blipFill rotWithShape="1">
            <a:blip r:embed="rId4">
              <a:alphaModFix/>
            </a:blip>
            <a:srcRect b="8332"/>
            <a:stretch/>
          </p:blipFill>
          <p:spPr>
            <a:xfrm>
              <a:off x="179300" y="3015900"/>
              <a:ext cx="3489599" cy="1837663"/>
            </a:xfrm>
            <a:prstGeom prst="rect">
              <a:avLst/>
            </a:prstGeom>
            <a:noFill/>
            <a:ln>
              <a:noFill/>
            </a:ln>
          </p:spPr>
        </p:pic>
        <p:pic>
          <p:nvPicPr>
            <p:cNvPr id="21" name="Google Shape;116;p20" title="Screenshot 2025-10-26 at 13.47.05.png">
              <a:extLst>
                <a:ext uri="{FF2B5EF4-FFF2-40B4-BE49-F238E27FC236}">
                  <a16:creationId xmlns:a16="http://schemas.microsoft.com/office/drawing/2014/main" id="{2C25D447-1850-B42E-4C9B-5FD3A47D45F0}"/>
                </a:ext>
              </a:extLst>
            </p:cNvPr>
            <p:cNvPicPr preferRelativeResize="0"/>
            <p:nvPr/>
          </p:nvPicPr>
          <p:blipFill>
            <a:blip r:embed="rId5">
              <a:alphaModFix/>
            </a:blip>
            <a:stretch>
              <a:fillRect/>
            </a:stretch>
          </p:blipFill>
          <p:spPr>
            <a:xfrm>
              <a:off x="241223" y="4951180"/>
              <a:ext cx="3303877" cy="1595326"/>
            </a:xfrm>
            <a:prstGeom prst="rect">
              <a:avLst/>
            </a:prstGeom>
            <a:noFill/>
            <a:ln>
              <a:noFill/>
            </a:ln>
          </p:spPr>
        </p:pic>
        <p:pic>
          <p:nvPicPr>
            <p:cNvPr id="22" name="Google Shape;117;p20" title="Screenshot 2025-10-26 at 13.46.55.png">
              <a:extLst>
                <a:ext uri="{FF2B5EF4-FFF2-40B4-BE49-F238E27FC236}">
                  <a16:creationId xmlns:a16="http://schemas.microsoft.com/office/drawing/2014/main" id="{3D17F715-421E-F6A9-E37B-1D282E318A53}"/>
                </a:ext>
              </a:extLst>
            </p:cNvPr>
            <p:cNvPicPr preferRelativeResize="0"/>
            <p:nvPr/>
          </p:nvPicPr>
          <p:blipFill>
            <a:blip r:embed="rId6">
              <a:alphaModFix/>
            </a:blip>
            <a:stretch>
              <a:fillRect/>
            </a:stretch>
          </p:blipFill>
          <p:spPr>
            <a:xfrm>
              <a:off x="276500" y="2706251"/>
              <a:ext cx="2717751" cy="266075"/>
            </a:xfrm>
            <a:prstGeom prst="rect">
              <a:avLst/>
            </a:prstGeom>
            <a:noFill/>
            <a:ln>
              <a:noFill/>
            </a:ln>
          </p:spPr>
        </p:pic>
        <p:pic>
          <p:nvPicPr>
            <p:cNvPr id="23" name="Google Shape;118;p20" title="Screenshot 2025-10-26 at 13.46.44.png">
              <a:extLst>
                <a:ext uri="{FF2B5EF4-FFF2-40B4-BE49-F238E27FC236}">
                  <a16:creationId xmlns:a16="http://schemas.microsoft.com/office/drawing/2014/main" id="{6D2AE459-2D32-9761-EFF7-36E3868DC691}"/>
                </a:ext>
              </a:extLst>
            </p:cNvPr>
            <p:cNvPicPr preferRelativeResize="0"/>
            <p:nvPr/>
          </p:nvPicPr>
          <p:blipFill>
            <a:blip r:embed="rId7">
              <a:alphaModFix/>
            </a:blip>
            <a:stretch>
              <a:fillRect/>
            </a:stretch>
          </p:blipFill>
          <p:spPr>
            <a:xfrm>
              <a:off x="199096" y="2201025"/>
              <a:ext cx="2722179" cy="533400"/>
            </a:xfrm>
            <a:prstGeom prst="rect">
              <a:avLst/>
            </a:prstGeom>
            <a:noFill/>
            <a:ln>
              <a:noFill/>
            </a:ln>
          </p:spPr>
        </p:pic>
      </p:grpSp>
      <p:grpSp>
        <p:nvGrpSpPr>
          <p:cNvPr id="24" name="Google Shape;125;p20">
            <a:extLst>
              <a:ext uri="{FF2B5EF4-FFF2-40B4-BE49-F238E27FC236}">
                <a16:creationId xmlns:a16="http://schemas.microsoft.com/office/drawing/2014/main" id="{62BF24E6-8855-8D2A-6A33-B936B5115341}"/>
              </a:ext>
            </a:extLst>
          </p:cNvPr>
          <p:cNvGrpSpPr/>
          <p:nvPr/>
        </p:nvGrpSpPr>
        <p:grpSpPr>
          <a:xfrm>
            <a:off x="4054498" y="2249178"/>
            <a:ext cx="4123932" cy="4196227"/>
            <a:chOff x="4261700" y="2201050"/>
            <a:chExt cx="3586801" cy="3817665"/>
          </a:xfrm>
        </p:grpSpPr>
        <p:pic>
          <p:nvPicPr>
            <p:cNvPr id="25" name="Google Shape;126;p20" title="Screenshot 2025-10-27 at 23.24.38.png">
              <a:extLst>
                <a:ext uri="{FF2B5EF4-FFF2-40B4-BE49-F238E27FC236}">
                  <a16:creationId xmlns:a16="http://schemas.microsoft.com/office/drawing/2014/main" id="{98193D81-F0D5-E48D-7612-A69E8AAB8980}"/>
                </a:ext>
              </a:extLst>
            </p:cNvPr>
            <p:cNvPicPr preferRelativeResize="0"/>
            <p:nvPr/>
          </p:nvPicPr>
          <p:blipFill rotWithShape="1">
            <a:blip r:embed="rId8">
              <a:alphaModFix/>
            </a:blip>
            <a:srcRect t="40866"/>
            <a:stretch/>
          </p:blipFill>
          <p:spPr>
            <a:xfrm>
              <a:off x="4325802" y="3132981"/>
              <a:ext cx="3522699" cy="2885734"/>
            </a:xfrm>
            <a:prstGeom prst="rect">
              <a:avLst/>
            </a:prstGeom>
            <a:noFill/>
            <a:ln w="11325" cap="flat" cmpd="sng">
              <a:solidFill>
                <a:schemeClr val="lt1"/>
              </a:solidFill>
              <a:prstDash val="solid"/>
              <a:round/>
              <a:headEnd type="none" w="sm" len="sm"/>
              <a:tailEnd type="none" w="sm" len="sm"/>
            </a:ln>
          </p:spPr>
        </p:pic>
        <p:pic>
          <p:nvPicPr>
            <p:cNvPr id="26" name="Google Shape;127;p20" title="Screenshot 2025-10-27 at 23.24.38.png">
              <a:extLst>
                <a:ext uri="{FF2B5EF4-FFF2-40B4-BE49-F238E27FC236}">
                  <a16:creationId xmlns:a16="http://schemas.microsoft.com/office/drawing/2014/main" id="{BCA06250-E5BB-9C5D-1017-385F6DE0ED91}"/>
                </a:ext>
              </a:extLst>
            </p:cNvPr>
            <p:cNvPicPr preferRelativeResize="0"/>
            <p:nvPr/>
          </p:nvPicPr>
          <p:blipFill rotWithShape="1">
            <a:blip r:embed="rId8">
              <a:alphaModFix/>
            </a:blip>
            <a:srcRect b="80465"/>
            <a:stretch/>
          </p:blipFill>
          <p:spPr>
            <a:xfrm>
              <a:off x="4261700" y="2201050"/>
              <a:ext cx="3522699" cy="953320"/>
            </a:xfrm>
            <a:prstGeom prst="rect">
              <a:avLst/>
            </a:prstGeom>
            <a:noFill/>
            <a:ln w="11325" cap="flat" cmpd="sng">
              <a:solidFill>
                <a:schemeClr val="lt1"/>
              </a:solidFill>
              <a:prstDash val="solid"/>
              <a:round/>
              <a:headEnd type="none" w="sm" len="sm"/>
              <a:tailEnd type="none" w="sm" len="sm"/>
            </a:ln>
          </p:spPr>
        </p:pic>
      </p:grpSp>
      <p:pic>
        <p:nvPicPr>
          <p:cNvPr id="27" name="Google Shape;119;p20">
            <a:extLst>
              <a:ext uri="{FF2B5EF4-FFF2-40B4-BE49-F238E27FC236}">
                <a16:creationId xmlns:a16="http://schemas.microsoft.com/office/drawing/2014/main" id="{496AD302-153B-2EBD-3A0D-21CE7C2DF04D}"/>
              </a:ext>
            </a:extLst>
          </p:cNvPr>
          <p:cNvPicPr preferRelativeResize="0"/>
          <p:nvPr/>
        </p:nvPicPr>
        <p:blipFill rotWithShape="1">
          <a:blip r:embed="rId9">
            <a:alphaModFix/>
          </a:blip>
          <a:srcRect t="21887" b="23935"/>
          <a:stretch/>
        </p:blipFill>
        <p:spPr>
          <a:xfrm>
            <a:off x="8098306" y="2353100"/>
            <a:ext cx="3152775" cy="619225"/>
          </a:xfrm>
          <a:prstGeom prst="rect">
            <a:avLst/>
          </a:prstGeom>
          <a:noFill/>
          <a:ln>
            <a:noFill/>
          </a:ln>
        </p:spPr>
      </p:pic>
      <p:sp>
        <p:nvSpPr>
          <p:cNvPr id="30" name="Google Shape;123;p20">
            <a:extLst>
              <a:ext uri="{FF2B5EF4-FFF2-40B4-BE49-F238E27FC236}">
                <a16:creationId xmlns:a16="http://schemas.microsoft.com/office/drawing/2014/main" id="{F427A477-1C6B-4DB0-986D-09E3512AB2D1}"/>
              </a:ext>
            </a:extLst>
          </p:cNvPr>
          <p:cNvSpPr txBox="1">
            <a:spLocks/>
          </p:cNvSpPr>
          <p:nvPr/>
        </p:nvSpPr>
        <p:spPr>
          <a:xfrm>
            <a:off x="8302229" y="2624377"/>
            <a:ext cx="3586800" cy="15954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endParaRPr lang="en-GB" sz="1700">
              <a:latin typeface="Arial"/>
              <a:ea typeface="Arial"/>
              <a:cs typeface="Arial"/>
              <a:sym typeface="Arial"/>
            </a:endParaRPr>
          </a:p>
          <a:p>
            <a:pPr marL="0" indent="0">
              <a:spcBef>
                <a:spcPts val="480"/>
              </a:spcBef>
              <a:buFont typeface="Arial" panose="020B0604020202020204" pitchFamily="34" charset="0"/>
              <a:buNone/>
            </a:pPr>
            <a:r>
              <a:rPr lang="en-GB" sz="1400">
                <a:latin typeface="Arial"/>
                <a:ea typeface="Arial"/>
                <a:cs typeface="Arial"/>
                <a:sym typeface="Arial"/>
              </a:rPr>
              <a:t>Conference paper accepted for ECSA 2026 Conference in Oulo, Finland, 2-7 March 2026 “</a:t>
            </a:r>
            <a:r>
              <a:rPr lang="en-GB" sz="1400" b="1">
                <a:latin typeface="Arial"/>
                <a:ea typeface="Arial"/>
                <a:cs typeface="Arial"/>
                <a:sym typeface="Arial"/>
              </a:rPr>
              <a:t>Innovation management for Citizen Science : what we've learned from the SDG Olympiad</a:t>
            </a:r>
            <a:r>
              <a:rPr lang="en-GB" sz="1400">
                <a:latin typeface="Arial"/>
                <a:ea typeface="Arial"/>
                <a:cs typeface="Arial"/>
                <a:sym typeface="Arial"/>
              </a:rPr>
              <a:t>”  </a:t>
            </a:r>
          </a:p>
          <a:p>
            <a:pPr marL="342900" indent="-342900">
              <a:spcBef>
                <a:spcPts val="0"/>
              </a:spcBef>
              <a:buClr>
                <a:schemeClr val="dk1"/>
              </a:buClr>
              <a:buSzPts val="2400"/>
              <a:buFont typeface="Arial"/>
              <a:buNone/>
            </a:pPr>
            <a:endParaRPr lang="en-GB" sz="2400" dirty="0"/>
          </a:p>
        </p:txBody>
      </p:sp>
      <p:sp>
        <p:nvSpPr>
          <p:cNvPr id="32" name="Google Shape;111;p20">
            <a:extLst>
              <a:ext uri="{FF2B5EF4-FFF2-40B4-BE49-F238E27FC236}">
                <a16:creationId xmlns:a16="http://schemas.microsoft.com/office/drawing/2014/main" id="{F6D4CFE1-B8CE-1E96-BCCA-5C04CA05DE6E}"/>
              </a:ext>
            </a:extLst>
          </p:cNvPr>
          <p:cNvSpPr txBox="1">
            <a:spLocks/>
          </p:cNvSpPr>
          <p:nvPr/>
        </p:nvSpPr>
        <p:spPr>
          <a:xfrm>
            <a:off x="274750" y="1340800"/>
            <a:ext cx="35868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Student-Led Innovation: Prototyping an SDG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spcBef>
                <a:spcPts val="0"/>
              </a:spcBef>
              <a:buClr>
                <a:schemeClr val="dk1"/>
              </a:buClr>
              <a:buSzPts val="2400"/>
              <a:buFont typeface="Arial"/>
              <a:buNone/>
            </a:pPr>
            <a:endParaRPr lang="en-US" sz="2400" dirty="0"/>
          </a:p>
        </p:txBody>
      </p:sp>
      <p:sp>
        <p:nvSpPr>
          <p:cNvPr id="34" name="Google Shape;112;p20">
            <a:extLst>
              <a:ext uri="{FF2B5EF4-FFF2-40B4-BE49-F238E27FC236}">
                <a16:creationId xmlns:a16="http://schemas.microsoft.com/office/drawing/2014/main" id="{F9DE270F-64BF-BD54-DF1C-EE80E3FE6A59}"/>
              </a:ext>
            </a:extLst>
          </p:cNvPr>
          <p:cNvSpPr txBox="1">
            <a:spLocks/>
          </p:cNvSpPr>
          <p:nvPr/>
        </p:nvSpPr>
        <p:spPr>
          <a:xfrm>
            <a:off x="4040225" y="1340800"/>
            <a:ext cx="40581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Student-Assisted Research: Preparing data for the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lgn="ctr">
              <a:spcBef>
                <a:spcPts val="0"/>
              </a:spcBef>
              <a:buClr>
                <a:schemeClr val="dk1"/>
              </a:buClr>
              <a:buSzPts val="2400"/>
              <a:buFont typeface="Arial"/>
              <a:buNone/>
            </a:pPr>
            <a:endParaRPr lang="en-US" sz="2000" dirty="0"/>
          </a:p>
        </p:txBody>
      </p:sp>
      <p:sp>
        <p:nvSpPr>
          <p:cNvPr id="35" name="Google Shape;113;p20">
            <a:extLst>
              <a:ext uri="{FF2B5EF4-FFF2-40B4-BE49-F238E27FC236}">
                <a16:creationId xmlns:a16="http://schemas.microsoft.com/office/drawing/2014/main" id="{10265FC6-2838-0DFA-3976-CEEF8F7761BF}"/>
              </a:ext>
            </a:extLst>
          </p:cNvPr>
          <p:cNvSpPr txBox="1">
            <a:spLocks/>
          </p:cNvSpPr>
          <p:nvPr/>
        </p:nvSpPr>
        <p:spPr>
          <a:xfrm>
            <a:off x="8281858" y="1343826"/>
            <a:ext cx="3586800" cy="818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High-Impact </a:t>
            </a:r>
            <a:r>
              <a:rPr lang="en-US" sz="2000" b="1" dirty="0">
                <a:solidFill>
                  <a:schemeClr val="accent3"/>
                </a:solidFill>
                <a:highlight>
                  <a:srgbClr val="FFFF00"/>
                </a:highlight>
                <a:latin typeface="Arial"/>
                <a:ea typeface="Arial"/>
                <a:cs typeface="Arial"/>
                <a:sym typeface="Arial"/>
              </a:rPr>
              <a:t>Publication</a:t>
            </a:r>
            <a:r>
              <a:rPr lang="en-US" sz="2000" b="1" dirty="0">
                <a:highlight>
                  <a:srgbClr val="FFFF00"/>
                </a:highlight>
                <a:latin typeface="Arial"/>
                <a:ea typeface="Arial"/>
                <a:cs typeface="Arial"/>
                <a:sym typeface="Arial"/>
              </a:rPr>
              <a:t>: Documenting the results</a:t>
            </a:r>
          </a:p>
          <a:p>
            <a:pPr marL="0" indent="0">
              <a:lnSpc>
                <a:spcPct val="90000"/>
              </a:lnSpc>
              <a:spcBef>
                <a:spcPts val="480"/>
              </a:spcBef>
              <a:buFont typeface="Arial" panose="020B0604020202020204" pitchFamily="34" charset="0"/>
              <a:buNone/>
            </a:pPr>
            <a:r>
              <a:rPr lang="en-US" sz="1400" dirty="0">
                <a:latin typeface="Arial"/>
                <a:ea typeface="Arial"/>
                <a:cs typeface="Arial"/>
                <a:sym typeface="Arial"/>
              </a:rPr>
              <a:t>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sp>
        <p:nvSpPr>
          <p:cNvPr id="37" name="Google Shape;124;p20">
            <a:extLst>
              <a:ext uri="{FF2B5EF4-FFF2-40B4-BE49-F238E27FC236}">
                <a16:creationId xmlns:a16="http://schemas.microsoft.com/office/drawing/2014/main" id="{ACB2021B-7992-02AC-C1A5-158F3F7BDC16}"/>
              </a:ext>
            </a:extLst>
          </p:cNvPr>
          <p:cNvSpPr txBox="1">
            <a:spLocks/>
          </p:cNvSpPr>
          <p:nvPr/>
        </p:nvSpPr>
        <p:spPr>
          <a:xfrm>
            <a:off x="8330200" y="4881574"/>
            <a:ext cx="3586800" cy="1810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r>
              <a:rPr lang="en-US" sz="1400" dirty="0">
                <a:latin typeface="Arial"/>
                <a:ea typeface="Arial"/>
                <a:cs typeface="Arial"/>
                <a:sym typeface="Arial"/>
              </a:rPr>
              <a:t>Article to be published in inaugural issue of this new Nature journal in January 2026:</a:t>
            </a:r>
          </a:p>
          <a:p>
            <a:pPr marL="0" indent="0">
              <a:lnSpc>
                <a:spcPct val="90000"/>
              </a:lnSpc>
              <a:spcBef>
                <a:spcPts val="480"/>
              </a:spcBef>
              <a:buFont typeface="Arial" panose="020B0604020202020204" pitchFamily="34" charset="0"/>
              <a:buNone/>
            </a:pPr>
            <a:r>
              <a:rPr lang="en-US" sz="1400" b="1" dirty="0">
                <a:latin typeface="Arial"/>
                <a:ea typeface="Arial"/>
                <a:cs typeface="Arial"/>
                <a:sym typeface="Arial"/>
              </a:rPr>
              <a:t>Citizen science is now essential for official statistics</a:t>
            </a:r>
            <a:r>
              <a:rPr lang="en-US" sz="1400" dirty="0">
                <a:latin typeface="Arial"/>
                <a:ea typeface="Arial"/>
                <a:cs typeface="Arial"/>
                <a:sym typeface="Arial"/>
              </a:rPr>
              <a:t>. D. </a:t>
            </a:r>
            <a:r>
              <a:rPr lang="en-US" sz="1400" dirty="0" err="1">
                <a:latin typeface="Arial"/>
                <a:ea typeface="Arial"/>
                <a:cs typeface="Arial"/>
                <a:sym typeface="Arial"/>
              </a:rPr>
              <a:t>Fraisl</a:t>
            </a:r>
            <a:r>
              <a:rPr lang="en-US" sz="1400" dirty="0">
                <a:latin typeface="Arial"/>
                <a:ea typeface="Arial"/>
                <a:cs typeface="Arial"/>
                <a:sym typeface="Arial"/>
              </a:rPr>
              <a:t>, L. See, S. </a:t>
            </a:r>
            <a:r>
              <a:rPr lang="en-US" sz="1400" dirty="0" err="1">
                <a:latin typeface="Arial"/>
                <a:ea typeface="Arial"/>
                <a:cs typeface="Arial"/>
                <a:sym typeface="Arial"/>
              </a:rPr>
              <a:t>MacFeely</a:t>
            </a:r>
            <a:r>
              <a:rPr lang="en-US" sz="1400" dirty="0">
                <a:latin typeface="Arial"/>
                <a:ea typeface="Arial"/>
                <a:cs typeface="Arial"/>
                <a:sym typeface="Arial"/>
              </a:rPr>
              <a:t> (OECD), I. Moorthy, G.-S. Ulrich (Federal Statistical Office of Switzerland), </a:t>
            </a:r>
            <a:r>
              <a:rPr lang="en-US" sz="1400" dirty="0" err="1">
                <a:latin typeface="Arial"/>
                <a:ea typeface="Arial"/>
                <a:cs typeface="Arial"/>
                <a:sym typeface="Arial"/>
              </a:rPr>
              <a:t>O.Seidu</a:t>
            </a:r>
            <a:r>
              <a:rPr lang="en-US" sz="1400" dirty="0">
                <a:latin typeface="Arial"/>
                <a:ea typeface="Arial"/>
                <a:cs typeface="Arial"/>
                <a:sym typeface="Arial"/>
              </a:rPr>
              <a:t>, F. Grey, S. Schütz &amp; I. McCallum.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pic>
        <p:nvPicPr>
          <p:cNvPr id="41" name="Picture 40">
            <a:extLst>
              <a:ext uri="{FF2B5EF4-FFF2-40B4-BE49-F238E27FC236}">
                <a16:creationId xmlns:a16="http://schemas.microsoft.com/office/drawing/2014/main" id="{DAD85D17-1CD9-B6DF-6384-7CBBAF80E455}"/>
              </a:ext>
            </a:extLst>
          </p:cNvPr>
          <p:cNvPicPr>
            <a:picLocks noChangeAspect="1"/>
          </p:cNvPicPr>
          <p:nvPr/>
        </p:nvPicPr>
        <p:blipFill>
          <a:blip r:embed="rId10"/>
          <a:stretch>
            <a:fillRect/>
          </a:stretch>
        </p:blipFill>
        <p:spPr>
          <a:xfrm>
            <a:off x="8343067" y="4301341"/>
            <a:ext cx="3208411" cy="498668"/>
          </a:xfrm>
          <a:prstGeom prst="rect">
            <a:avLst/>
          </a:prstGeom>
        </p:spPr>
      </p:pic>
      <p:sp>
        <p:nvSpPr>
          <p:cNvPr id="42" name="TextBox 41">
            <a:extLst>
              <a:ext uri="{FF2B5EF4-FFF2-40B4-BE49-F238E27FC236}">
                <a16:creationId xmlns:a16="http://schemas.microsoft.com/office/drawing/2014/main" id="{70FC1753-383F-494E-50B0-8E4FBFAD4260}"/>
              </a:ext>
            </a:extLst>
          </p:cNvPr>
          <p:cNvSpPr txBox="1"/>
          <p:nvPr/>
        </p:nvSpPr>
        <p:spPr>
          <a:xfrm>
            <a:off x="935141" y="6255271"/>
            <a:ext cx="2963968" cy="338554"/>
          </a:xfrm>
          <a:prstGeom prst="rect">
            <a:avLst/>
          </a:prstGeom>
          <a:noFill/>
        </p:spPr>
        <p:txBody>
          <a:bodyPr wrap="square" rtlCol="0">
            <a:spAutoFit/>
          </a:bodyPr>
          <a:lstStyle/>
          <a:p>
            <a:r>
              <a:rPr lang="en-CH" sz="1600" dirty="0">
                <a:highlight>
                  <a:srgbClr val="FFFF00"/>
                </a:highlight>
              </a:rPr>
              <a:t>Part of </a:t>
            </a:r>
            <a:r>
              <a:rPr lang="en-CH" sz="1600" b="1" dirty="0">
                <a:solidFill>
                  <a:schemeClr val="accent3"/>
                </a:solidFill>
                <a:highlight>
                  <a:srgbClr val="FFFF00"/>
                </a:highlight>
              </a:rPr>
              <a:t>EU project </a:t>
            </a:r>
            <a:r>
              <a:rPr lang="en-CH" sz="1600" dirty="0">
                <a:solidFill>
                  <a:schemeClr val="accent3"/>
                </a:solidFill>
                <a:highlight>
                  <a:srgbClr val="FFFF00"/>
                </a:highlight>
              </a:rPr>
              <a:t>ALBATROSS</a:t>
            </a:r>
          </a:p>
        </p:txBody>
      </p:sp>
      <p:sp>
        <p:nvSpPr>
          <p:cNvPr id="43" name="TextBox 42">
            <a:extLst>
              <a:ext uri="{FF2B5EF4-FFF2-40B4-BE49-F238E27FC236}">
                <a16:creationId xmlns:a16="http://schemas.microsoft.com/office/drawing/2014/main" id="{76384448-3288-855B-E768-7D438FC95061}"/>
              </a:ext>
            </a:extLst>
          </p:cNvPr>
          <p:cNvSpPr txBox="1"/>
          <p:nvPr/>
        </p:nvSpPr>
        <p:spPr>
          <a:xfrm>
            <a:off x="5217032" y="6236798"/>
            <a:ext cx="3023298" cy="400110"/>
          </a:xfrm>
          <a:prstGeom prst="rect">
            <a:avLst/>
          </a:prstGeom>
          <a:noFill/>
        </p:spPr>
        <p:txBody>
          <a:bodyPr wrap="square" rtlCol="0">
            <a:spAutoFit/>
          </a:bodyPr>
          <a:lstStyle/>
          <a:p>
            <a:r>
              <a:rPr lang="en-CH" sz="2000" b="1" dirty="0">
                <a:solidFill>
                  <a:schemeClr val="accent3"/>
                </a:solidFill>
                <a:highlight>
                  <a:srgbClr val="FFFF00"/>
                </a:highlight>
              </a:rPr>
              <a:t>Practical Application</a:t>
            </a:r>
          </a:p>
        </p:txBody>
      </p:sp>
    </p:spTree>
    <p:extLst>
      <p:ext uri="{BB962C8B-B14F-4D97-AF65-F5344CB8AC3E}">
        <p14:creationId xmlns:p14="http://schemas.microsoft.com/office/powerpoint/2010/main" val="22055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ECD400-E248-C287-A90E-BD41C6DAC690}"/>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Diego Kuonen</a:t>
            </a:r>
          </a:p>
        </p:txBody>
      </p:sp>
      <p:sp>
        <p:nvSpPr>
          <p:cNvPr id="6" name="Content Placeholder 2">
            <a:extLst>
              <a:ext uri="{FF2B5EF4-FFF2-40B4-BE49-F238E27FC236}">
                <a16:creationId xmlns:a16="http://schemas.microsoft.com/office/drawing/2014/main" id="{864F4320-8997-0753-7627-B3C5CBD2D55E}"/>
              </a:ext>
            </a:extLst>
          </p:cNvPr>
          <p:cNvSpPr txBox="1">
            <a:spLocks/>
          </p:cNvSpPr>
          <p:nvPr/>
        </p:nvSpPr>
        <p:spPr>
          <a:xfrm>
            <a:off x="233679" y="939227"/>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pic>
        <p:nvPicPr>
          <p:cNvPr id="8" name="Picture 2" descr="Photo">
            <a:extLst>
              <a:ext uri="{FF2B5EF4-FFF2-40B4-BE49-F238E27FC236}">
                <a16:creationId xmlns:a16="http://schemas.microsoft.com/office/drawing/2014/main" id="{79CCDE06-E36D-59B7-232B-B88AF79F2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69268"/>
            <a:ext cx="1992687" cy="141690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A74D951-64AF-A515-9231-51367C70076C}"/>
              </a:ext>
            </a:extLst>
          </p:cNvPr>
          <p:cNvSpPr>
            <a:spLocks noGrp="1"/>
          </p:cNvSpPr>
          <p:nvPr>
            <p:ph idx="1"/>
          </p:nvPr>
        </p:nvSpPr>
        <p:spPr>
          <a:xfrm>
            <a:off x="390977" y="1049171"/>
            <a:ext cx="11082148" cy="2439499"/>
          </a:xfrm>
        </p:spPr>
        <p:txBody>
          <a:bodyPr>
            <a:normAutofit/>
          </a:bodyPr>
          <a:lstStyle/>
          <a:p>
            <a:pPr marL="0" indent="0">
              <a:buNone/>
            </a:pPr>
            <a:r>
              <a:rPr lang="en-US" sz="2000" b="1" dirty="0">
                <a:solidFill>
                  <a:schemeClr val="accent2">
                    <a:lumMod val="75000"/>
                  </a:schemeClr>
                </a:solidFill>
                <a:ea typeface="Roboto" panose="02000000000000000000" pitchFamily="2" charset="0"/>
              </a:rPr>
              <a:t>Activities at UNIGE and outside include:</a:t>
            </a:r>
          </a:p>
          <a:p>
            <a:pPr marL="0" indent="0">
              <a:buNone/>
            </a:pPr>
            <a:r>
              <a:rPr lang="en-US" sz="1800" dirty="0">
                <a:ea typeface="Roboto" panose="02000000000000000000" pitchFamily="2" charset="0"/>
              </a:rPr>
              <a:t>- </a:t>
            </a:r>
            <a:r>
              <a:rPr lang="en-US" sz="1800" dirty="0">
                <a:highlight>
                  <a:srgbClr val="FFFF00"/>
                </a:highlight>
                <a:ea typeface="Roboto" panose="02000000000000000000" pitchFamily="2" charset="0"/>
              </a:rPr>
              <a:t>Founding Director </a:t>
            </a:r>
            <a:r>
              <a:rPr lang="en-US" sz="1800" dirty="0">
                <a:ea typeface="Roboto" panose="02000000000000000000" pitchFamily="2" charset="0"/>
              </a:rPr>
              <a:t>of the </a:t>
            </a:r>
            <a:r>
              <a:rPr lang="en-US" sz="1800" b="1" dirty="0">
                <a:solidFill>
                  <a:schemeClr val="tx1"/>
                </a:solidFill>
                <a:ea typeface="Roboto" panose="02000000000000000000" pitchFamily="2" charset="0"/>
              </a:rPr>
              <a:t>Master of Science in Business Analytics </a:t>
            </a:r>
            <a:r>
              <a:rPr lang="en-US" dirty="0">
                <a:solidFill>
                  <a:schemeClr val="tx1"/>
                </a:solidFill>
                <a:ea typeface="Roboto" panose="02000000000000000000" pitchFamily="2" charset="0"/>
              </a:rPr>
              <a:t>and d</a:t>
            </a:r>
            <a:r>
              <a:rPr lang="en-US" sz="1800" dirty="0">
                <a:ea typeface="Roboto" panose="02000000000000000000" pitchFamily="2" charset="0"/>
              </a:rPr>
              <a:t>irector of</a:t>
            </a:r>
            <a:r>
              <a:rPr lang="en-US" sz="1800" dirty="0">
                <a:solidFill>
                  <a:srgbClr val="0070C0"/>
                </a:solidFill>
                <a:ea typeface="Roboto" panose="02000000000000000000" pitchFamily="2" charset="0"/>
              </a:rPr>
              <a:t> </a:t>
            </a:r>
            <a:r>
              <a:rPr lang="en-US" sz="1800" b="1" dirty="0">
                <a:solidFill>
                  <a:schemeClr val="tx1"/>
                </a:solidFill>
                <a:ea typeface="Roboto" panose="02000000000000000000" pitchFamily="2" charset="0"/>
              </a:rPr>
              <a:t>CCSA</a:t>
            </a:r>
            <a:endParaRPr lang="en-US" sz="1800" dirty="0">
              <a:solidFill>
                <a:schemeClr val="tx1"/>
              </a:solidFill>
              <a:ea typeface="Roboto" panose="02000000000000000000" pitchFamily="2" charset="0"/>
            </a:endParaRPr>
          </a:p>
          <a:p>
            <a:pPr marL="0" indent="0">
              <a:buNone/>
            </a:pPr>
            <a:r>
              <a:rPr lang="en-US" sz="1800" dirty="0">
                <a:solidFill>
                  <a:schemeClr val="tx1"/>
                </a:solidFill>
                <a:ea typeface="Roboto" panose="02000000000000000000" pitchFamily="2" charset="0"/>
              </a:rPr>
              <a:t>- </a:t>
            </a:r>
            <a:r>
              <a:rPr lang="en-US" sz="1800" dirty="0">
                <a:solidFill>
                  <a:schemeClr val="tx1"/>
                </a:solidFill>
                <a:highlight>
                  <a:srgbClr val="FFFF00"/>
                </a:highlight>
                <a:ea typeface="Roboto" panose="02000000000000000000" pitchFamily="2" charset="0"/>
              </a:rPr>
              <a:t>CEO at </a:t>
            </a:r>
            <a:r>
              <a:rPr lang="en-US" sz="1800" dirty="0" err="1">
                <a:solidFill>
                  <a:schemeClr val="tx1"/>
                </a:solidFill>
                <a:highlight>
                  <a:srgbClr val="FFFF00"/>
                </a:highlight>
                <a:ea typeface="Roboto" panose="02000000000000000000" pitchFamily="2" charset="0"/>
              </a:rPr>
              <a:t>Statoo</a:t>
            </a:r>
            <a:r>
              <a:rPr lang="en-US" sz="1800" dirty="0">
                <a:solidFill>
                  <a:schemeClr val="tx1"/>
                </a:solidFill>
                <a:highlight>
                  <a:srgbClr val="FFFF00"/>
                </a:highlight>
                <a:ea typeface="Roboto" panose="02000000000000000000" pitchFamily="2" charset="0"/>
              </a:rPr>
              <a:t> </a:t>
            </a:r>
            <a:r>
              <a:rPr lang="en-US" sz="1800" dirty="0">
                <a:solidFill>
                  <a:schemeClr val="tx1"/>
                </a:solidFill>
                <a:ea typeface="Roboto" panose="02000000000000000000" pitchFamily="2" charset="0"/>
              </a:rPr>
              <a:t>Consulting</a:t>
            </a:r>
          </a:p>
          <a:p>
            <a:pPr marL="0" indent="0">
              <a:buNone/>
            </a:pPr>
            <a:r>
              <a:rPr lang="en-US" dirty="0">
                <a:solidFill>
                  <a:srgbClr val="0070C0"/>
                </a:solidFill>
              </a:rPr>
              <a:t>- </a:t>
            </a:r>
            <a:r>
              <a:rPr lang="en-US" dirty="0">
                <a:solidFill>
                  <a:schemeClr val="tx1"/>
                </a:solidFill>
              </a:rPr>
              <a:t>Current </a:t>
            </a:r>
            <a:r>
              <a:rPr lang="en-US" b="1" dirty="0">
                <a:solidFill>
                  <a:schemeClr val="tx1"/>
                </a:solidFill>
              </a:rPr>
              <a:t>main job</a:t>
            </a:r>
            <a:r>
              <a:rPr lang="en-US" dirty="0"/>
              <a:t>: “</a:t>
            </a:r>
            <a:r>
              <a:rPr lang="en-GB" b="1" dirty="0">
                <a:solidFill>
                  <a:schemeClr val="accent2">
                    <a:lumMod val="75000"/>
                  </a:schemeClr>
                </a:solidFill>
              </a:rPr>
              <a:t>Trusted Strategic &amp; Tactical Advisor</a:t>
            </a:r>
            <a:r>
              <a:rPr lang="en-GB" dirty="0"/>
              <a:t>” </a:t>
            </a:r>
            <a:r>
              <a:rPr lang="en-US" dirty="0"/>
              <a:t>in the field of data and analytics (e.g., statistics, data science, machine learning, AI) to executives</a:t>
            </a:r>
            <a:endParaRPr lang="en-US" sz="2400" dirty="0">
              <a:solidFill>
                <a:srgbClr val="C00000"/>
              </a:solidFill>
              <a:ea typeface="+mj-ea"/>
              <a:cs typeface="+mj-cs"/>
            </a:endParaRPr>
          </a:p>
          <a:p>
            <a:pPr marL="0" indent="0">
              <a:buNone/>
            </a:pPr>
            <a:r>
              <a:rPr lang="en-US" dirty="0">
                <a:solidFill>
                  <a:schemeClr val="tx1"/>
                </a:solidFill>
                <a:ea typeface="Roboto" panose="02000000000000000000" pitchFamily="2" charset="0"/>
              </a:rPr>
              <a:t>- Credo</a:t>
            </a:r>
            <a:r>
              <a:rPr lang="en-US" dirty="0">
                <a:solidFill>
                  <a:schemeClr val="accent2"/>
                </a:solidFill>
                <a:highlight>
                  <a:srgbClr val="FFFF00"/>
                </a:highlight>
                <a:ea typeface="Roboto" panose="02000000000000000000" pitchFamily="2" charset="0"/>
              </a:rPr>
              <a:t>:</a:t>
            </a:r>
            <a:r>
              <a:rPr lang="en-US" dirty="0">
                <a:highlight>
                  <a:srgbClr val="FFFF00"/>
                </a:highlight>
                <a:ea typeface="Roboto" panose="02000000000000000000" pitchFamily="2" charset="0"/>
              </a:rPr>
              <a:t> </a:t>
            </a:r>
            <a:r>
              <a:rPr lang="en-US" b="1" dirty="0">
                <a:solidFill>
                  <a:schemeClr val="accent2">
                    <a:lumMod val="75000"/>
                  </a:schemeClr>
                </a:solidFill>
                <a:highlight>
                  <a:srgbClr val="FFFF00"/>
                </a:highlight>
                <a:ea typeface="Roboto" panose="02000000000000000000" pitchFamily="2" charset="0"/>
              </a:rPr>
              <a:t>bridge the gap</a:t>
            </a:r>
            <a:r>
              <a:rPr lang="en-US" b="1" dirty="0">
                <a:solidFill>
                  <a:srgbClr val="0070C0"/>
                </a:solidFill>
                <a:highlight>
                  <a:srgbClr val="FFFF00"/>
                </a:highlight>
                <a:ea typeface="Roboto" panose="02000000000000000000" pitchFamily="2" charset="0"/>
              </a:rPr>
              <a:t> </a:t>
            </a:r>
            <a:r>
              <a:rPr lang="en-US" dirty="0">
                <a:highlight>
                  <a:srgbClr val="FFFF00"/>
                </a:highlight>
                <a:ea typeface="Roboto" panose="02000000000000000000" pitchFamily="2" charset="0"/>
              </a:rPr>
              <a:t>between professional business management practice and academic research</a:t>
            </a:r>
          </a:p>
          <a:p>
            <a:pPr>
              <a:buFontTx/>
              <a:buChar char="-"/>
            </a:pPr>
            <a:endParaRPr lang="en-CH" dirty="0">
              <a:solidFill>
                <a:schemeClr val="tx1"/>
              </a:solidFill>
              <a:highlight>
                <a:srgbClr val="FFFF00"/>
              </a:highlight>
            </a:endParaRPr>
          </a:p>
        </p:txBody>
      </p:sp>
      <p:sp>
        <p:nvSpPr>
          <p:cNvPr id="15" name="TextBox 14">
            <a:extLst>
              <a:ext uri="{FF2B5EF4-FFF2-40B4-BE49-F238E27FC236}">
                <a16:creationId xmlns:a16="http://schemas.microsoft.com/office/drawing/2014/main" id="{4E3C5062-AA71-93C7-9B19-943456AA0A70}"/>
              </a:ext>
            </a:extLst>
          </p:cNvPr>
          <p:cNvSpPr txBox="1"/>
          <p:nvPr/>
        </p:nvSpPr>
        <p:spPr>
          <a:xfrm>
            <a:off x="416674" y="3528575"/>
            <a:ext cx="11410048" cy="1754326"/>
          </a:xfrm>
          <a:prstGeom prst="rect">
            <a:avLst/>
          </a:prstGeom>
          <a:noFill/>
        </p:spPr>
        <p:txBody>
          <a:bodyPr wrap="square">
            <a:spAutoFit/>
          </a:bodyPr>
          <a:lstStyle/>
          <a:p>
            <a:r>
              <a:rPr lang="en-US" dirty="0">
                <a:ea typeface="Roboto" panose="02000000000000000000" pitchFamily="2" charset="0"/>
              </a:rPr>
              <a:t>- Current topics (in </a:t>
            </a:r>
            <a:r>
              <a:rPr lang="en-US" dirty="0" err="1">
                <a:ea typeface="Roboto" panose="02000000000000000000" pitchFamily="2" charset="0"/>
              </a:rPr>
              <a:t>operationalisation</a:t>
            </a:r>
            <a:r>
              <a:rPr lang="en-US" dirty="0">
                <a:ea typeface="Roboto" panose="02000000000000000000" pitchFamily="2" charset="0"/>
              </a:rPr>
              <a:t> and implementation at clients):</a:t>
            </a:r>
          </a:p>
          <a:p>
            <a:pPr marL="742950" lvl="1" indent="-285750">
              <a:buFont typeface="Arial" panose="020B0604020202020204" pitchFamily="34" charset="0"/>
              <a:buChar char="•"/>
            </a:pPr>
            <a:r>
              <a:rPr lang="en-US" b="1" dirty="0">
                <a:highlight>
                  <a:srgbClr val="FFFF00"/>
                </a:highlight>
                <a:ea typeface="Roboto" panose="02000000000000000000" pitchFamily="2" charset="0"/>
              </a:rPr>
              <a:t>Data &amp; Analytics </a:t>
            </a:r>
            <a:r>
              <a:rPr lang="en-US" dirty="0">
                <a:highlight>
                  <a:srgbClr val="FFFF00"/>
                </a:highlight>
                <a:ea typeface="Roboto" panose="02000000000000000000" pitchFamily="2" charset="0"/>
              </a:rPr>
              <a:t>(including AI) </a:t>
            </a:r>
            <a:r>
              <a:rPr lang="en-US" b="1" dirty="0">
                <a:highlight>
                  <a:srgbClr val="FFFF00"/>
                </a:highlight>
                <a:ea typeface="Roboto" panose="02000000000000000000" pitchFamily="2" charset="0"/>
              </a:rPr>
              <a:t>Governance</a:t>
            </a:r>
            <a:r>
              <a:rPr lang="en-US" dirty="0">
                <a:highlight>
                  <a:srgbClr val="FFFF00"/>
                </a:highlight>
                <a:ea typeface="Roboto" panose="02000000000000000000" pitchFamily="2" charset="0"/>
              </a:rPr>
              <a:t> </a:t>
            </a:r>
            <a:r>
              <a:rPr lang="en-US" dirty="0">
                <a:ea typeface="Roboto" panose="02000000000000000000" pitchFamily="2" charset="0"/>
              </a:rPr>
              <a:t>(e.g., holistic, </a:t>
            </a:r>
            <a:br>
              <a:rPr lang="en-US" dirty="0">
                <a:ea typeface="Roboto" panose="02000000000000000000" pitchFamily="2" charset="0"/>
              </a:rPr>
            </a:br>
            <a:r>
              <a:rPr lang="en-US" dirty="0">
                <a:ea typeface="Roboto" panose="02000000000000000000" pitchFamily="2" charset="0"/>
              </a:rPr>
              <a:t>human-centric, trustworthy, principles-based, purpose-driven)</a:t>
            </a:r>
          </a:p>
          <a:p>
            <a:pPr marL="742950" lvl="1" indent="-285750">
              <a:buFont typeface="Arial" panose="020B0604020202020204" pitchFamily="34" charset="0"/>
              <a:buChar char="•"/>
            </a:pPr>
            <a:r>
              <a:rPr lang="en-US" b="1" dirty="0">
                <a:ea typeface="Roboto" panose="02000000000000000000" pitchFamily="2" charset="0"/>
              </a:rPr>
              <a:t>Chief Data &amp; Analytics </a:t>
            </a:r>
            <a:r>
              <a:rPr lang="en-US" dirty="0">
                <a:ea typeface="Roboto" panose="02000000000000000000" pitchFamily="2" charset="0"/>
              </a:rPr>
              <a:t>(including AI) </a:t>
            </a:r>
            <a:r>
              <a:rPr lang="en-US" b="1" dirty="0">
                <a:ea typeface="Roboto" panose="02000000000000000000" pitchFamily="2" charset="0"/>
              </a:rPr>
              <a:t>Officer as a Service </a:t>
            </a:r>
            <a:r>
              <a:rPr lang="en-US" dirty="0">
                <a:ea typeface="Roboto" panose="02000000000000000000" pitchFamily="2" charset="0"/>
              </a:rPr>
              <a:t>(CDA(I)</a:t>
            </a:r>
            <a:r>
              <a:rPr lang="en-US" dirty="0" err="1">
                <a:ea typeface="Roboto" panose="02000000000000000000" pitchFamily="2" charset="0"/>
              </a:rPr>
              <a:t>OaaS</a:t>
            </a:r>
            <a:r>
              <a:rPr lang="en-US" dirty="0">
                <a:ea typeface="Roboto" panose="02000000000000000000" pitchFamily="2" charset="0"/>
              </a:rPr>
              <a:t>) </a:t>
            </a:r>
          </a:p>
          <a:p>
            <a:pPr marL="742950" lvl="1" indent="-285750">
              <a:buFont typeface="Arial" panose="020B0604020202020204" pitchFamily="34" charset="0"/>
              <a:buChar char="•"/>
            </a:pPr>
            <a:r>
              <a:rPr lang="en-US" b="1" dirty="0">
                <a:ea typeface="Roboto" panose="02000000000000000000" pitchFamily="2" charset="0"/>
              </a:rPr>
              <a:t>Data &amp; Analytics </a:t>
            </a:r>
            <a:r>
              <a:rPr lang="en-US" dirty="0">
                <a:ea typeface="Roboto" panose="02000000000000000000" pitchFamily="2" charset="0"/>
              </a:rPr>
              <a:t>(including AI) </a:t>
            </a:r>
            <a:r>
              <a:rPr lang="en-US" b="1" dirty="0">
                <a:ea typeface="Roboto" panose="02000000000000000000" pitchFamily="2" charset="0"/>
              </a:rPr>
              <a:t>Product Lifecycle Management</a:t>
            </a:r>
            <a:endParaRPr lang="en-US" dirty="0">
              <a:ea typeface="Roboto" panose="02000000000000000000" pitchFamily="2" charset="0"/>
            </a:endParaRPr>
          </a:p>
          <a:p>
            <a:pPr marL="742950" lvl="1" indent="-285750">
              <a:buFont typeface="Arial" panose="020B0604020202020204" pitchFamily="34" charset="0"/>
              <a:buChar char="•"/>
            </a:pPr>
            <a:r>
              <a:rPr lang="en-US" b="1" dirty="0">
                <a:highlight>
                  <a:srgbClr val="FFFF00"/>
                </a:highlight>
                <a:ea typeface="Roboto" panose="02000000000000000000" pitchFamily="2" charset="0"/>
              </a:rPr>
              <a:t>Analytics-ready Data</a:t>
            </a:r>
            <a:r>
              <a:rPr lang="en-US" dirty="0">
                <a:highlight>
                  <a:srgbClr val="FFFF00"/>
                </a:highlight>
                <a:ea typeface="Roboto" panose="02000000000000000000" pitchFamily="2" charset="0"/>
              </a:rPr>
              <a:t> </a:t>
            </a:r>
            <a:r>
              <a:rPr lang="en-US" dirty="0">
                <a:ea typeface="Roboto" panose="02000000000000000000" pitchFamily="2" charset="0"/>
              </a:rPr>
              <a:t>and </a:t>
            </a:r>
            <a:r>
              <a:rPr lang="en-US" b="1" dirty="0">
                <a:highlight>
                  <a:srgbClr val="FFFF00"/>
                </a:highlight>
                <a:ea typeface="Roboto" panose="02000000000000000000" pitchFamily="2" charset="0"/>
              </a:rPr>
              <a:t>AI</a:t>
            </a:r>
            <a:r>
              <a:rPr lang="en-US" b="1" dirty="0">
                <a:ea typeface="Roboto" panose="02000000000000000000" pitchFamily="2" charset="0"/>
              </a:rPr>
              <a:t>-ready Data</a:t>
            </a:r>
            <a:r>
              <a:rPr lang="en-US" dirty="0">
                <a:ea typeface="Roboto" panose="02000000000000000000" pitchFamily="2" charset="0"/>
              </a:rPr>
              <a:t> (e.g., AI readiness)</a:t>
            </a:r>
            <a:endParaRPr lang="en-CH" dirty="0">
              <a:ea typeface="Roboto" panose="02000000000000000000" pitchFamily="2" charset="0"/>
            </a:endParaRPr>
          </a:p>
        </p:txBody>
      </p:sp>
      <p:sp>
        <p:nvSpPr>
          <p:cNvPr id="16" name="TextBox 15">
            <a:extLst>
              <a:ext uri="{FF2B5EF4-FFF2-40B4-BE49-F238E27FC236}">
                <a16:creationId xmlns:a16="http://schemas.microsoft.com/office/drawing/2014/main" id="{E889270E-36AE-E84E-978F-23293AA09C5A}"/>
              </a:ext>
            </a:extLst>
          </p:cNvPr>
          <p:cNvSpPr txBox="1"/>
          <p:nvPr/>
        </p:nvSpPr>
        <p:spPr>
          <a:xfrm>
            <a:off x="489126" y="5259452"/>
            <a:ext cx="11082148" cy="1323439"/>
          </a:xfrm>
          <a:prstGeom prst="rect">
            <a:avLst/>
          </a:prstGeom>
          <a:noFill/>
        </p:spPr>
        <p:txBody>
          <a:bodyPr wrap="square" rtlCol="0">
            <a:spAutoFit/>
          </a:bodyPr>
          <a:lstStyle/>
          <a:p>
            <a:r>
              <a:rPr lang="en-CH" sz="2000" b="1" dirty="0">
                <a:solidFill>
                  <a:srgbClr val="FF0000"/>
                </a:solidFill>
              </a:rPr>
              <a:t>Teaching:</a:t>
            </a:r>
          </a:p>
          <a:p>
            <a:endParaRPr lang="en-CH" sz="2000" b="1" dirty="0">
              <a:solidFill>
                <a:srgbClr val="FF0000"/>
              </a:solidFill>
            </a:endParaRPr>
          </a:p>
          <a:p>
            <a:r>
              <a:rPr lang="en-GB" sz="2000" dirty="0">
                <a:highlight>
                  <a:srgbClr val="FFFF00"/>
                </a:highlight>
              </a:rPr>
              <a:t>B</a:t>
            </a:r>
            <a:r>
              <a:rPr lang="en-CH" sz="2000" dirty="0">
                <a:highlight>
                  <a:srgbClr val="FFFF00"/>
                </a:highlight>
              </a:rPr>
              <a:t>achelor + Master + Executive program</a:t>
            </a:r>
            <a:r>
              <a:rPr lang="en-CH" sz="2000" dirty="0"/>
              <a:t>: </a:t>
            </a:r>
            <a:r>
              <a:rPr lang="en-CH" sz="2000" i="1" dirty="0"/>
              <a:t>Business Analytics, Analytics Consulting, Data Quality and Data Collection Strategies</a:t>
            </a:r>
            <a:r>
              <a:rPr lang="en-CH" sz="2000" dirty="0"/>
              <a:t> -- </a:t>
            </a:r>
            <a:r>
              <a:rPr lang="en-US" sz="2000" dirty="0"/>
              <a:t>keen on </a:t>
            </a:r>
            <a:r>
              <a:rPr lang="en-US" sz="2000" dirty="0">
                <a:highlight>
                  <a:srgbClr val="FFFF00"/>
                </a:highlight>
              </a:rPr>
              <a:t>pedagogical innovations </a:t>
            </a:r>
            <a:r>
              <a:rPr lang="en-US" sz="2000" dirty="0"/>
              <a:t>won </a:t>
            </a:r>
            <a:r>
              <a:rPr lang="en-US" sz="2000" b="1" dirty="0">
                <a:solidFill>
                  <a:srgbClr val="FF0000"/>
                </a:solidFill>
              </a:rPr>
              <a:t>GSEM price</a:t>
            </a:r>
            <a:r>
              <a:rPr lang="en-GB" sz="2000" b="1" i="1" dirty="0">
                <a:solidFill>
                  <a:srgbClr val="FF0000"/>
                </a:solidFill>
              </a:rPr>
              <a:t> for innovation in teaching</a:t>
            </a:r>
            <a:endParaRPr lang="en-CH" sz="2000" dirty="0"/>
          </a:p>
        </p:txBody>
      </p:sp>
      <p:pic>
        <p:nvPicPr>
          <p:cNvPr id="2" name="Picture 1" descr="A black background with a black and a brown symbol&#10;&#10;AI-generated content may be incorrect.">
            <a:extLst>
              <a:ext uri="{FF2B5EF4-FFF2-40B4-BE49-F238E27FC236}">
                <a16:creationId xmlns:a16="http://schemas.microsoft.com/office/drawing/2014/main" id="{7D541D2A-5151-6B71-C1B1-7D052A8B4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526" y="1900052"/>
            <a:ext cx="1500464" cy="328533"/>
          </a:xfrm>
          <a:prstGeom prst="rect">
            <a:avLst/>
          </a:prstGeom>
        </p:spPr>
      </p:pic>
    </p:spTree>
    <p:extLst>
      <p:ext uri="{BB962C8B-B14F-4D97-AF65-F5344CB8AC3E}">
        <p14:creationId xmlns:p14="http://schemas.microsoft.com/office/powerpoint/2010/main" val="145555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7A2AA98A-4786-78B2-CEDA-3D036371F8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63002-8534-1C49-22D7-E021180FF31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Inference on </a:t>
            </a:r>
            <a:r>
              <a:rPr lang="en-US" b="1" dirty="0">
                <a:highlight>
                  <a:srgbClr val="FFFF00"/>
                </a:highlight>
              </a:rPr>
              <a:t>stationary and nonstationary time series</a:t>
            </a:r>
            <a:r>
              <a:rPr lang="en-US" dirty="0">
                <a:highlight>
                  <a:srgbClr val="FFFF00"/>
                </a:highlight>
              </a:rPr>
              <a:t> </a:t>
            </a:r>
          </a:p>
          <a:p>
            <a:pPr marL="0" indent="0">
              <a:buSzPts val="1500"/>
              <a:buNone/>
            </a:pPr>
            <a:r>
              <a:rPr lang="en-US" dirty="0"/>
              <a:t>- Learning </a:t>
            </a:r>
            <a:r>
              <a:rPr lang="en-US" dirty="0">
                <a:highlight>
                  <a:srgbClr val="FFFF00"/>
                </a:highlight>
              </a:rPr>
              <a:t>random fields</a:t>
            </a:r>
            <a:r>
              <a:rPr lang="en-US" dirty="0"/>
              <a:t> over nodes/edges of </a:t>
            </a:r>
            <a:r>
              <a:rPr lang="en-US" b="1" dirty="0">
                <a:highlight>
                  <a:srgbClr val="FFFF00"/>
                </a:highlight>
              </a:rPr>
              <a:t>networks/graphs</a:t>
            </a:r>
            <a:r>
              <a:rPr lang="en-US" dirty="0">
                <a:highlight>
                  <a:srgbClr val="FFFF00"/>
                </a:highlight>
              </a:rPr>
              <a:t> </a:t>
            </a:r>
            <a:r>
              <a:rPr lang="en-US" dirty="0"/>
              <a:t> in the presence of </a:t>
            </a:r>
            <a:r>
              <a:rPr lang="en-US" dirty="0">
                <a:highlight>
                  <a:srgbClr val="FFFF00"/>
                </a:highlight>
              </a:rPr>
              <a:t>latent factors</a:t>
            </a:r>
          </a:p>
          <a:p>
            <a:pPr marL="0" indent="0">
              <a:buSzPts val="1500"/>
              <a:buNone/>
            </a:pPr>
            <a:r>
              <a:rPr lang="en-US" dirty="0"/>
              <a:t>- Applications: </a:t>
            </a:r>
            <a:r>
              <a:rPr lang="en-US" dirty="0">
                <a:highlight>
                  <a:srgbClr val="FFFF00"/>
                </a:highlight>
              </a:rPr>
              <a:t>economics</a:t>
            </a:r>
            <a:r>
              <a:rPr lang="en-US" dirty="0"/>
              <a:t> (gravity model for flows over the edges) and medicine (EEG, fMRI for time series on nodes)</a:t>
            </a:r>
          </a:p>
          <a:p>
            <a:pPr marL="0" indent="0">
              <a:buSzPts val="1500"/>
              <a:buNone/>
            </a:pPr>
            <a:r>
              <a:rPr lang="fr-CH" dirty="0"/>
              <a:t>- </a:t>
            </a:r>
            <a:r>
              <a:rPr lang="fr-CH" dirty="0" err="1">
                <a:highlight>
                  <a:srgbClr val="FFFF00"/>
                </a:highlight>
              </a:rPr>
              <a:t>Robust</a:t>
            </a:r>
            <a:r>
              <a:rPr lang="fr-CH" dirty="0">
                <a:highlight>
                  <a:srgbClr val="FFFF00"/>
                </a:highlight>
              </a:rPr>
              <a:t> Machine Learning </a:t>
            </a:r>
            <a:r>
              <a:rPr lang="fr-CH" dirty="0"/>
              <a:t>via optimal transport (e.g. for </a:t>
            </a:r>
            <a:r>
              <a:rPr lang="fr-CH" dirty="0" err="1"/>
              <a:t>Generative</a:t>
            </a:r>
            <a:r>
              <a:rPr lang="fr-CH" dirty="0"/>
              <a:t> </a:t>
            </a:r>
            <a:r>
              <a:rPr lang="fr-CH" dirty="0" err="1"/>
              <a:t>Models</a:t>
            </a:r>
            <a:r>
              <a:rPr lang="fr-CH" dirty="0"/>
              <a:t> or Image </a:t>
            </a:r>
            <a:r>
              <a:rPr lang="fr-CH" dirty="0" err="1"/>
              <a:t>Analysis</a:t>
            </a:r>
            <a:r>
              <a:rPr lang="fr-CH" dirty="0"/>
              <a:t>)</a:t>
            </a:r>
            <a:endParaRPr lang="en-GB" dirty="0"/>
          </a:p>
          <a:p>
            <a:pPr>
              <a:buSzPts val="1500"/>
              <a:buFontTx/>
              <a:buChar char="-"/>
            </a:pPr>
            <a:endParaRPr lang="en-US" b="1"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42E0EEE9-61FA-6696-57F6-0E57618EE5DE}"/>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Davide La vecchia</a:t>
            </a:r>
          </a:p>
        </p:txBody>
      </p:sp>
      <p:pic>
        <p:nvPicPr>
          <p:cNvPr id="6" name="Picture 5" descr="A person in a suit and tie&#10;&#10;AI-generated content may be incorrect.">
            <a:extLst>
              <a:ext uri="{FF2B5EF4-FFF2-40B4-BE49-F238E27FC236}">
                <a16:creationId xmlns:a16="http://schemas.microsoft.com/office/drawing/2014/main" id="{278E893B-AE93-5068-ED38-CB417CE035F0}"/>
              </a:ext>
            </a:extLst>
          </p:cNvPr>
          <p:cNvPicPr>
            <a:picLocks noChangeAspect="1"/>
          </p:cNvPicPr>
          <p:nvPr/>
        </p:nvPicPr>
        <p:blipFill>
          <a:blip r:embed="rId3"/>
          <a:stretch>
            <a:fillRect/>
          </a:stretch>
        </p:blipFill>
        <p:spPr>
          <a:xfrm>
            <a:off x="9982675" y="120245"/>
            <a:ext cx="2001344" cy="1561048"/>
          </a:xfrm>
          <a:prstGeom prst="rect">
            <a:avLst/>
          </a:prstGeom>
        </p:spPr>
      </p:pic>
      <p:pic>
        <p:nvPicPr>
          <p:cNvPr id="11" name="Picture 10">
            <a:extLst>
              <a:ext uri="{FF2B5EF4-FFF2-40B4-BE49-F238E27FC236}">
                <a16:creationId xmlns:a16="http://schemas.microsoft.com/office/drawing/2014/main" id="{EBCFED67-AEB8-F60B-F655-F742A3BF0331}"/>
              </a:ext>
            </a:extLst>
          </p:cNvPr>
          <p:cNvPicPr>
            <a:picLocks noChangeAspect="1"/>
          </p:cNvPicPr>
          <p:nvPr/>
        </p:nvPicPr>
        <p:blipFill>
          <a:blip r:embed="rId4"/>
          <a:stretch>
            <a:fillRect/>
          </a:stretch>
        </p:blipFill>
        <p:spPr>
          <a:xfrm>
            <a:off x="8657665" y="2899092"/>
            <a:ext cx="3245272" cy="2704393"/>
          </a:xfrm>
          <a:prstGeom prst="rect">
            <a:avLst/>
          </a:prstGeom>
        </p:spPr>
      </p:pic>
      <p:pic>
        <p:nvPicPr>
          <p:cNvPr id="13" name="Picture 12">
            <a:extLst>
              <a:ext uri="{FF2B5EF4-FFF2-40B4-BE49-F238E27FC236}">
                <a16:creationId xmlns:a16="http://schemas.microsoft.com/office/drawing/2014/main" id="{DA20DBBE-87CD-EFB3-61B7-DBE591B37FD2}"/>
              </a:ext>
            </a:extLst>
          </p:cNvPr>
          <p:cNvPicPr>
            <a:picLocks noChangeAspect="1"/>
          </p:cNvPicPr>
          <p:nvPr/>
        </p:nvPicPr>
        <p:blipFill>
          <a:blip r:embed="rId5"/>
          <a:stretch>
            <a:fillRect/>
          </a:stretch>
        </p:blipFill>
        <p:spPr>
          <a:xfrm>
            <a:off x="548268" y="3023838"/>
            <a:ext cx="2618678" cy="2495173"/>
          </a:xfrm>
          <a:prstGeom prst="rect">
            <a:avLst/>
          </a:prstGeom>
        </p:spPr>
      </p:pic>
      <p:pic>
        <p:nvPicPr>
          <p:cNvPr id="15" name="Picture 14">
            <a:extLst>
              <a:ext uri="{FF2B5EF4-FFF2-40B4-BE49-F238E27FC236}">
                <a16:creationId xmlns:a16="http://schemas.microsoft.com/office/drawing/2014/main" id="{A4DD3CF2-C534-1935-FE4E-F52368AA315C}"/>
              </a:ext>
            </a:extLst>
          </p:cNvPr>
          <p:cNvPicPr>
            <a:picLocks noChangeAspect="1"/>
          </p:cNvPicPr>
          <p:nvPr/>
        </p:nvPicPr>
        <p:blipFill>
          <a:blip r:embed="rId6"/>
          <a:stretch>
            <a:fillRect/>
          </a:stretch>
        </p:blipFill>
        <p:spPr>
          <a:xfrm>
            <a:off x="3040655" y="3114152"/>
            <a:ext cx="2618678" cy="2314543"/>
          </a:xfrm>
          <a:prstGeom prst="rect">
            <a:avLst/>
          </a:prstGeom>
        </p:spPr>
      </p:pic>
      <p:sp>
        <p:nvSpPr>
          <p:cNvPr id="17" name="TextBox 16">
            <a:extLst>
              <a:ext uri="{FF2B5EF4-FFF2-40B4-BE49-F238E27FC236}">
                <a16:creationId xmlns:a16="http://schemas.microsoft.com/office/drawing/2014/main" id="{468483AD-B753-0700-B41F-01099FB5856F}"/>
              </a:ext>
            </a:extLst>
          </p:cNvPr>
          <p:cNvSpPr txBox="1"/>
          <p:nvPr/>
        </p:nvSpPr>
        <p:spPr>
          <a:xfrm>
            <a:off x="536693" y="5453546"/>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a:t>Prob 1, The Statistical Analysis of Time Series, Theoretical Statistics, Teaching Statistics.</a:t>
            </a:r>
            <a:r>
              <a:rPr lang="en-US" sz="1800" i="1" dirty="0"/>
              <a:t> </a:t>
            </a:r>
            <a:endParaRPr lang="en-CH" i="1" dirty="0"/>
          </a:p>
        </p:txBody>
      </p:sp>
      <p:pic>
        <p:nvPicPr>
          <p:cNvPr id="19" name="Picture 18">
            <a:extLst>
              <a:ext uri="{FF2B5EF4-FFF2-40B4-BE49-F238E27FC236}">
                <a16:creationId xmlns:a16="http://schemas.microsoft.com/office/drawing/2014/main" id="{922B79C6-A479-A5CD-123A-2778787A9697}"/>
              </a:ext>
            </a:extLst>
          </p:cNvPr>
          <p:cNvPicPr>
            <a:picLocks noChangeAspect="1"/>
          </p:cNvPicPr>
          <p:nvPr/>
        </p:nvPicPr>
        <p:blipFill>
          <a:blip r:embed="rId7"/>
          <a:stretch>
            <a:fillRect/>
          </a:stretch>
        </p:blipFill>
        <p:spPr>
          <a:xfrm>
            <a:off x="5343471" y="3014255"/>
            <a:ext cx="3314194" cy="2900956"/>
          </a:xfrm>
          <a:prstGeom prst="rect">
            <a:avLst/>
          </a:prstGeom>
        </p:spPr>
      </p:pic>
    </p:spTree>
    <p:extLst>
      <p:ext uri="{BB962C8B-B14F-4D97-AF65-F5344CB8AC3E}">
        <p14:creationId xmlns:p14="http://schemas.microsoft.com/office/powerpoint/2010/main" val="332540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8FCF70F4-0EB4-8B5C-CBFB-3303C182DF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407A38-9D5E-AC70-D75C-F603E0F482B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JEFFrey NäF</a:t>
            </a:r>
          </a:p>
        </p:txBody>
      </p:sp>
      <p:sp>
        <p:nvSpPr>
          <p:cNvPr id="6" name="Content Placeholder 2">
            <a:extLst>
              <a:ext uri="{FF2B5EF4-FFF2-40B4-BE49-F238E27FC236}">
                <a16:creationId xmlns:a16="http://schemas.microsoft.com/office/drawing/2014/main" id="{3533938E-E795-FA65-B0BC-2D720915B877}"/>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sp>
        <p:nvSpPr>
          <p:cNvPr id="12" name="Content Placeholder 2">
            <a:extLst>
              <a:ext uri="{FF2B5EF4-FFF2-40B4-BE49-F238E27FC236}">
                <a16:creationId xmlns:a16="http://schemas.microsoft.com/office/drawing/2014/main" id="{E657097F-3DFB-93E5-A538-6D4D85581E1E}"/>
              </a:ext>
            </a:extLst>
          </p:cNvPr>
          <p:cNvSpPr>
            <a:spLocks noGrp="1"/>
          </p:cNvSpPr>
          <p:nvPr>
            <p:ph idx="1"/>
          </p:nvPr>
        </p:nvSpPr>
        <p:spPr>
          <a:xfrm>
            <a:off x="390976" y="1049171"/>
            <a:ext cx="11724642" cy="4881177"/>
          </a:xfrm>
        </p:spPr>
        <p:txBody>
          <a:bodyPr>
            <a:normAutofit fontScale="70000" lnSpcReduction="20000"/>
          </a:bodyPr>
          <a:lstStyle/>
          <a:p>
            <a:pPr marL="0" indent="0">
              <a:lnSpc>
                <a:spcPct val="90000"/>
              </a:lnSpc>
              <a:buNone/>
            </a:pPr>
            <a:r>
              <a:rPr lang="en-US" sz="2400" b="1" dirty="0">
                <a:solidFill>
                  <a:srgbClr val="0070C0"/>
                </a:solidFill>
                <a:ea typeface="Roboto" panose="02000000000000000000" pitchFamily="2" charset="0"/>
              </a:rPr>
              <a:t>Research:</a:t>
            </a:r>
          </a:p>
          <a:p>
            <a:pPr marL="0" indent="0">
              <a:lnSpc>
                <a:spcPct val="90000"/>
              </a:lnSpc>
              <a:buNone/>
            </a:pPr>
            <a:endParaRPr lang="en-US" sz="1300" b="1" dirty="0">
              <a:solidFill>
                <a:srgbClr val="0070C0"/>
              </a:solidFill>
              <a:ea typeface="Roboto" panose="02000000000000000000" pitchFamily="2" charset="0"/>
            </a:endParaRPr>
          </a:p>
          <a:p>
            <a:pPr marL="0" indent="0">
              <a:lnSpc>
                <a:spcPct val="90000"/>
              </a:lnSpc>
              <a:buNone/>
            </a:pPr>
            <a:r>
              <a:rPr lang="en-US" sz="2400" dirty="0"/>
              <a:t>- </a:t>
            </a:r>
            <a:r>
              <a:rPr lang="en-US" sz="2400" dirty="0">
                <a:highlight>
                  <a:srgbClr val="FFFF00"/>
                </a:highlight>
              </a:rPr>
              <a:t>Distributional Prediction/ Random Forests and Kernel methods</a:t>
            </a:r>
            <a:endParaRPr lang="en-US" sz="2000" b="1" dirty="0"/>
          </a:p>
          <a:p>
            <a:pPr marL="742950" lvl="1" indent="-285750">
              <a:lnSpc>
                <a:spcPct val="120000"/>
              </a:lnSpc>
              <a:spcBef>
                <a:spcPts val="500"/>
              </a:spcBef>
            </a:pPr>
            <a:r>
              <a:rPr lang="en-US" sz="2000" b="1" dirty="0"/>
              <a:t>Developing</a:t>
            </a:r>
            <a:r>
              <a:rPr lang="en-US" sz="2000" dirty="0"/>
              <a:t> specialized</a:t>
            </a:r>
            <a:r>
              <a:rPr lang="en-US" sz="2000" b="1" dirty="0"/>
              <a:t> Random Forests that learn complex objects</a:t>
            </a:r>
            <a:r>
              <a:rPr lang="en-US" sz="2000" dirty="0"/>
              <a:t>, such as the joint conditional distribution of variables of interest given predictors</a:t>
            </a:r>
          </a:p>
          <a:p>
            <a:pPr marL="742950" lvl="1" indent="-285750">
              <a:lnSpc>
                <a:spcPct val="120000"/>
              </a:lnSpc>
              <a:spcBef>
                <a:spcPts val="500"/>
              </a:spcBef>
            </a:pPr>
            <a:r>
              <a:rPr lang="en-US" sz="2000" dirty="0"/>
              <a:t>Distributional Random Forest (DRF) and Causal Distributional Random Forest (Causal-DRF). Both use the concept of kernel mean embeddings to efficiently learn representations of (multivariate) conditional distributions</a:t>
            </a:r>
          </a:p>
          <a:p>
            <a:pPr marL="742950" lvl="1" indent="-285750">
              <a:lnSpc>
                <a:spcPct val="120000"/>
              </a:lnSpc>
              <a:spcBef>
                <a:spcPts val="500"/>
              </a:spcBef>
            </a:pPr>
            <a:endParaRPr lang="en-US" sz="2400" dirty="0"/>
          </a:p>
          <a:p>
            <a:pPr marL="0" indent="0">
              <a:lnSpc>
                <a:spcPct val="90000"/>
              </a:lnSpc>
              <a:buNone/>
            </a:pPr>
            <a:r>
              <a:rPr lang="en-US" sz="2400" dirty="0"/>
              <a:t>- </a:t>
            </a:r>
            <a:r>
              <a:rPr lang="en-US" sz="2400" dirty="0">
                <a:highlight>
                  <a:srgbClr val="FFFF00"/>
                </a:highlight>
              </a:rPr>
              <a:t>Missing Values</a:t>
            </a:r>
          </a:p>
          <a:p>
            <a:pPr marL="742950" lvl="1" indent="-285750">
              <a:lnSpc>
                <a:spcPct val="120000"/>
              </a:lnSpc>
              <a:spcBef>
                <a:spcPts val="500"/>
              </a:spcBef>
            </a:pPr>
            <a:r>
              <a:rPr lang="en-US" sz="2000" dirty="0"/>
              <a:t>Studying and developing best practices in Missing Value Imputation</a:t>
            </a:r>
          </a:p>
          <a:p>
            <a:pPr marL="742950" lvl="1" indent="-285750">
              <a:lnSpc>
                <a:spcPct val="120000"/>
              </a:lnSpc>
              <a:spcBef>
                <a:spcPts val="500"/>
              </a:spcBef>
            </a:pPr>
            <a:r>
              <a:rPr lang="en-US" sz="2000" dirty="0"/>
              <a:t>Theoretical work, treating the problem of missing values as a problem of misspecification and using tools from robust statistics  </a:t>
            </a:r>
          </a:p>
          <a:p>
            <a:pPr marL="742950" lvl="1" indent="-285750">
              <a:lnSpc>
                <a:spcPct val="120000"/>
              </a:lnSpc>
              <a:spcBef>
                <a:spcPts val="500"/>
              </a:spcBef>
            </a:pPr>
            <a:r>
              <a:rPr lang="en-US" sz="2000" dirty="0"/>
              <a:t>In general, I am attempting </a:t>
            </a:r>
            <a:r>
              <a:rPr lang="en-US" sz="2000" b="1" dirty="0"/>
              <a:t>to close the gap between theory and practice in the handling of missing values</a:t>
            </a:r>
          </a:p>
          <a:p>
            <a:pPr marL="742950" lvl="1" indent="-285750">
              <a:lnSpc>
                <a:spcPct val="90000"/>
              </a:lnSpc>
              <a:spcBef>
                <a:spcPts val="500"/>
              </a:spcBef>
            </a:pPr>
            <a:endParaRPr lang="en-US" sz="2000" b="1" dirty="0"/>
          </a:p>
          <a:p>
            <a:pPr marL="0" indent="0">
              <a:buNone/>
            </a:pPr>
            <a:r>
              <a:rPr lang="en-US" sz="2400" dirty="0"/>
              <a:t>- </a:t>
            </a:r>
            <a:r>
              <a:rPr lang="en-US" sz="2400" dirty="0">
                <a:highlight>
                  <a:srgbClr val="FFFF00"/>
                </a:highlight>
              </a:rPr>
              <a:t>Applications in Marketing Science (Analytics) and Economics</a:t>
            </a:r>
          </a:p>
          <a:p>
            <a:pPr marL="742950" lvl="1" indent="-285750"/>
            <a:r>
              <a:rPr lang="en-US" sz="2000" dirty="0"/>
              <a:t>Developing powerful and useful models to predict and </a:t>
            </a:r>
            <a:r>
              <a:rPr lang="en-US" sz="2000" dirty="0" err="1"/>
              <a:t>analyse</a:t>
            </a:r>
            <a:r>
              <a:rPr lang="en-US" sz="2000" dirty="0"/>
              <a:t> the </a:t>
            </a:r>
            <a:r>
              <a:rPr lang="en-US" sz="2000" b="1" dirty="0"/>
              <a:t>Customer Lifetime Value</a:t>
            </a:r>
            <a:endParaRPr lang="en-US" sz="2000" dirty="0"/>
          </a:p>
          <a:p>
            <a:pPr marL="742950" lvl="1" indent="-285750"/>
            <a:r>
              <a:rPr lang="en-US" sz="2000" dirty="0"/>
              <a:t>Providing </a:t>
            </a:r>
            <a:r>
              <a:rPr lang="en-US" sz="2000" b="1" dirty="0"/>
              <a:t>professional implementations</a:t>
            </a:r>
            <a:r>
              <a:rPr lang="en-US" sz="2000" dirty="0"/>
              <a:t>, such as in </a:t>
            </a:r>
            <a:r>
              <a:rPr lang="en-US" sz="2000" b="1" dirty="0"/>
              <a:t>the R package </a:t>
            </a:r>
            <a:r>
              <a:rPr lang="en-US" sz="2000" b="1" dirty="0" err="1"/>
              <a:t>CLVTools</a:t>
            </a:r>
            <a:r>
              <a:rPr lang="en-US" sz="2000" dirty="0"/>
              <a:t>, to make the models widely useable</a:t>
            </a:r>
          </a:p>
          <a:p>
            <a:pPr marL="742950" lvl="1" indent="-285750"/>
            <a:r>
              <a:rPr lang="en-US" sz="2000" dirty="0"/>
              <a:t>Currently, we apply </a:t>
            </a:r>
            <a:r>
              <a:rPr lang="en-US" sz="2000" b="1" dirty="0"/>
              <a:t>DRF </a:t>
            </a:r>
            <a:r>
              <a:rPr lang="en-US" sz="2000" b="1" dirty="0">
                <a:highlight>
                  <a:srgbClr val="FFFF00"/>
                </a:highlight>
              </a:rPr>
              <a:t>to inflation prediction </a:t>
            </a:r>
            <a:r>
              <a:rPr lang="en-US" sz="2000" dirty="0"/>
              <a:t>in joint work with collaborators from the</a:t>
            </a:r>
            <a:r>
              <a:rPr lang="en-US" sz="2000" b="1" dirty="0"/>
              <a:t> European Central Bank</a:t>
            </a:r>
            <a:endParaRPr lang="en-US" sz="2000" dirty="0"/>
          </a:p>
          <a:p>
            <a:pPr marL="742950" lvl="1" indent="-285750">
              <a:lnSpc>
                <a:spcPct val="90000"/>
              </a:lnSpc>
              <a:spcBef>
                <a:spcPts val="500"/>
              </a:spcBef>
            </a:pPr>
            <a:endParaRPr lang="en-US" sz="2000" dirty="0"/>
          </a:p>
          <a:p>
            <a:pPr marL="0" indent="0">
              <a:buNone/>
            </a:pPr>
            <a:endParaRPr lang="en-US" sz="2100" b="1" dirty="0">
              <a:solidFill>
                <a:srgbClr val="0070C0"/>
              </a:solidFill>
              <a:ea typeface="Roboto" panose="02000000000000000000" pitchFamily="2" charset="0"/>
            </a:endParaRPr>
          </a:p>
        </p:txBody>
      </p:sp>
      <p:pic>
        <p:nvPicPr>
          <p:cNvPr id="3" name="Picture 2" descr="A person in a black shirt&#10;&#10;AI-generated content may be incorrect.">
            <a:extLst>
              <a:ext uri="{FF2B5EF4-FFF2-40B4-BE49-F238E27FC236}">
                <a16:creationId xmlns:a16="http://schemas.microsoft.com/office/drawing/2014/main" id="{200D5582-0FDC-B110-6A51-E49BDE5D66AD}"/>
              </a:ext>
            </a:extLst>
          </p:cNvPr>
          <p:cNvPicPr>
            <a:picLocks noChangeAspect="1"/>
          </p:cNvPicPr>
          <p:nvPr/>
        </p:nvPicPr>
        <p:blipFill>
          <a:blip r:embed="rId3"/>
          <a:stretch>
            <a:fillRect/>
          </a:stretch>
        </p:blipFill>
        <p:spPr>
          <a:xfrm>
            <a:off x="10560204" y="119798"/>
            <a:ext cx="1398117" cy="1538218"/>
          </a:xfrm>
          <a:prstGeom prst="rect">
            <a:avLst/>
          </a:prstGeom>
        </p:spPr>
      </p:pic>
      <p:sp>
        <p:nvSpPr>
          <p:cNvPr id="2" name="TextBox 1">
            <a:extLst>
              <a:ext uri="{FF2B5EF4-FFF2-40B4-BE49-F238E27FC236}">
                <a16:creationId xmlns:a16="http://schemas.microsoft.com/office/drawing/2014/main" id="{917DE272-831E-01AE-9958-B9BF776A398E}"/>
              </a:ext>
            </a:extLst>
          </p:cNvPr>
          <p:cNvSpPr txBox="1"/>
          <p:nvPr/>
        </p:nvSpPr>
        <p:spPr>
          <a:xfrm>
            <a:off x="515884" y="5769180"/>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err="1"/>
              <a:t>Maths</a:t>
            </a:r>
            <a:r>
              <a:rPr lang="en-US" i="1" dirty="0"/>
              <a:t> 1, Forecasting with Applications in Business</a:t>
            </a:r>
            <a:r>
              <a:rPr lang="en-US" sz="1800" i="1" dirty="0"/>
              <a:t> </a:t>
            </a:r>
            <a:endParaRPr lang="en-CH" i="1" dirty="0"/>
          </a:p>
        </p:txBody>
      </p:sp>
    </p:spTree>
    <p:extLst>
      <p:ext uri="{BB962C8B-B14F-4D97-AF65-F5344CB8AC3E}">
        <p14:creationId xmlns:p14="http://schemas.microsoft.com/office/powerpoint/2010/main" val="2363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C2BA14ED-9093-A88D-E243-DA1D12ECC9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5BEBA-82DE-9B9F-C2E0-37371B507D49}"/>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1400" b="1" dirty="0">
              <a:solidFill>
                <a:schemeClr val="tx1"/>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 Non- and Semi-parametric inference in Generalized Structured Models</a:t>
            </a:r>
          </a:p>
          <a:p>
            <a:pPr marL="177796" indent="0">
              <a:buSzPts val="1500"/>
              <a:buNone/>
            </a:pPr>
            <a:r>
              <a:rPr lang="en-US" sz="2000" dirty="0">
                <a:solidFill>
                  <a:srgbClr val="0070C0"/>
                </a:solidFill>
                <a:latin typeface="Times New Roman" panose="02020603050405020304" pitchFamily="18" charset="0"/>
                <a:cs typeface="Times New Roman" panose="02020603050405020304" pitchFamily="18" charset="0"/>
              </a:rPr>
              <a:t>“</a:t>
            </a:r>
            <a:r>
              <a:rPr lang="en-US" sz="2000" i="1" dirty="0">
                <a:solidFill>
                  <a:srgbClr val="0070C0"/>
                </a:solidFill>
              </a:rPr>
              <a:t>There are certainly different definitions of what that means or implies</a:t>
            </a:r>
            <a:r>
              <a:rPr lang="en-US" sz="2000" u="sng" dirty="0">
                <a:solidFill>
                  <a:srgbClr val="0070C0"/>
                </a:solidFill>
              </a:rPr>
              <a:t>. In my own research </a:t>
            </a:r>
            <a:r>
              <a:rPr lang="en-US" sz="2000" i="1" dirty="0">
                <a:solidFill>
                  <a:srgbClr val="0070C0"/>
                </a:solidFill>
              </a:rPr>
              <a:t>it almost always refers to the approach  of imposing a model structure such that you can easily derive interpretable parameters of functions from your estimation methods</a:t>
            </a:r>
            <a:r>
              <a:rPr lang="en-US" sz="2000" dirty="0">
                <a:solidFill>
                  <a:srgbClr val="0070C0"/>
                </a:solidFill>
              </a:rPr>
              <a:t>. ’’</a:t>
            </a:r>
            <a:endParaRPr lang="en-US" sz="2000" dirty="0">
              <a:solidFill>
                <a:srgbClr val="0070C0"/>
              </a:solidFill>
              <a:latin typeface="Times New Roman" panose="02020603050405020304" pitchFamily="18" charset="0"/>
              <a:cs typeface="Times New Roman" panose="02020603050405020304" pitchFamily="18" charset="0"/>
            </a:endParaRPr>
          </a:p>
          <a:p>
            <a:pPr marL="177796" indent="0">
              <a:buSzPts val="1500"/>
              <a:buNone/>
            </a:pPr>
            <a:r>
              <a:rPr lang="en-US" sz="2000" dirty="0">
                <a:solidFill>
                  <a:schemeClr val="tx1"/>
                </a:solidFill>
                <a:ea typeface="Roboto" panose="02000000000000000000" pitchFamily="2" charset="0"/>
              </a:rPr>
              <a:t>More in detail:  </a:t>
            </a:r>
            <a:r>
              <a:rPr lang="en-US" sz="2000" dirty="0">
                <a:solidFill>
                  <a:schemeClr val="tx1"/>
                </a:solidFill>
                <a:ea typeface="Roboto" panose="02000000000000000000" pitchFamily="2" charset="0"/>
                <a:cs typeface="Times New Roman" panose="02020603050405020304" pitchFamily="18" charset="0"/>
              </a:rPr>
              <a:t>(a) </a:t>
            </a:r>
            <a:r>
              <a:rPr lang="en-US" sz="2000" dirty="0">
                <a:cs typeface="Times New Roman" panose="02020603050405020304" pitchFamily="18" charset="0"/>
              </a:rPr>
              <a:t>additive and </a:t>
            </a:r>
            <a:r>
              <a:rPr lang="en-US" sz="2000" dirty="0">
                <a:highlight>
                  <a:srgbClr val="FFFF00"/>
                </a:highlight>
                <a:cs typeface="Times New Roman" panose="02020603050405020304" pitchFamily="18" charset="0"/>
              </a:rPr>
              <a:t>multiplicative hazard models for risk and survival analysis </a:t>
            </a:r>
            <a:r>
              <a:rPr lang="en-US" sz="2000" dirty="0">
                <a:cs typeface="Times New Roman" panose="02020603050405020304" pitchFamily="18" charset="0"/>
              </a:rPr>
              <a:t>(collab with Faculty of Medicine); (b) Data-driven </a:t>
            </a:r>
            <a:r>
              <a:rPr lang="en-US" sz="2000" dirty="0">
                <a:highlight>
                  <a:srgbClr val="FFFF00"/>
                </a:highlight>
                <a:cs typeface="Times New Roman" panose="02020603050405020304" pitchFamily="18" charset="0"/>
              </a:rPr>
              <a:t>impact evaluation of heterogeneous effects </a:t>
            </a:r>
            <a:r>
              <a:rPr lang="en-US" sz="2000" dirty="0">
                <a:cs typeface="Times New Roman" panose="02020603050405020304" pitchFamily="18" charset="0"/>
              </a:rPr>
              <a:t>(</a:t>
            </a:r>
            <a:r>
              <a:rPr lang="en-US" sz="2000" dirty="0"/>
              <a:t>explain how, for whom, and under what circumstances an intervention works, using a causal graph</a:t>
            </a:r>
            <a:r>
              <a:rPr lang="en-US" sz="2000" dirty="0">
                <a:cs typeface="Times New Roman" panose="02020603050405020304" pitchFamily="18" charset="0"/>
              </a:rPr>
              <a:t>); (c) Semiparametric </a:t>
            </a:r>
            <a:r>
              <a:rPr lang="en-US" sz="2000" dirty="0">
                <a:highlight>
                  <a:srgbClr val="FFFF00"/>
                </a:highlight>
                <a:cs typeface="Times New Roman" panose="02020603050405020304" pitchFamily="18" charset="0"/>
              </a:rPr>
              <a:t>factor and gravity models</a:t>
            </a:r>
            <a:r>
              <a:rPr lang="en-US" sz="2000" dirty="0">
                <a:cs typeface="Times New Roman" panose="02020603050405020304" pitchFamily="18" charset="0"/>
              </a:rPr>
              <a:t> for panel data</a:t>
            </a:r>
          </a:p>
          <a:p>
            <a:pPr marL="177796" indent="0">
              <a:buSzPts val="1500"/>
              <a:buNone/>
            </a:pPr>
            <a:endParaRPr lang="en-US" sz="2000" dirty="0">
              <a:cs typeface="Times New Roman" panose="02020603050405020304" pitchFamily="18" charset="0"/>
            </a:endParaRPr>
          </a:p>
          <a:p>
            <a:pPr marL="177796" indent="0">
              <a:buSzPts val="1500"/>
              <a:buNone/>
            </a:pPr>
            <a:r>
              <a:rPr lang="en-US" sz="2000" b="1" dirty="0">
                <a:solidFill>
                  <a:schemeClr val="tx1"/>
                </a:solidFill>
                <a:ea typeface="Roboto" panose="02000000000000000000" pitchFamily="2" charset="0"/>
              </a:rPr>
              <a:t>- Advanced Inference in Mixed Effects Models</a:t>
            </a:r>
          </a:p>
          <a:p>
            <a:pPr marL="0" indent="0">
              <a:buNone/>
            </a:pPr>
            <a:r>
              <a:rPr lang="en-US" sz="2000" dirty="0">
                <a:solidFill>
                  <a:schemeClr val="tx1"/>
                </a:solidFill>
                <a:ea typeface="Roboto" panose="02000000000000000000" pitchFamily="2" charset="0"/>
              </a:rPr>
              <a:t> Statistical properties of estimators/tests when </a:t>
            </a:r>
            <a:r>
              <a:rPr lang="en-US" sz="2000" dirty="0">
                <a:solidFill>
                  <a:schemeClr val="tx1"/>
                </a:solidFill>
                <a:highlight>
                  <a:srgbClr val="FFFF00"/>
                </a:highlight>
                <a:ea typeface="Roboto" panose="02000000000000000000" pitchFamily="2" charset="0"/>
              </a:rPr>
              <a:t>heterogeneity</a:t>
            </a:r>
            <a:r>
              <a:rPr lang="en-US" sz="2000" dirty="0">
                <a:solidFill>
                  <a:schemeClr val="tx1"/>
                </a:solidFill>
                <a:ea typeface="Roboto" panose="02000000000000000000" pitchFamily="2" charset="0"/>
              </a:rPr>
              <a:t> is modelled by </a:t>
            </a:r>
            <a:r>
              <a:rPr lang="en-US" sz="2000" dirty="0">
                <a:solidFill>
                  <a:schemeClr val="tx1"/>
                </a:solidFill>
                <a:highlight>
                  <a:srgbClr val="FFFF00"/>
                </a:highlight>
                <a:ea typeface="Roboto" panose="02000000000000000000" pitchFamily="2" charset="0"/>
              </a:rPr>
              <a:t>Random Effects</a:t>
            </a:r>
            <a:r>
              <a:rPr lang="en-US" sz="2000" dirty="0">
                <a:solidFill>
                  <a:schemeClr val="tx1"/>
                </a:solidFill>
                <a:ea typeface="Roboto" panose="02000000000000000000" pitchFamily="2" charset="0"/>
              </a:rPr>
              <a:t>:  (a) </a:t>
            </a:r>
            <a:r>
              <a:rPr lang="en-US" sz="2000" dirty="0">
                <a:cs typeface="Times New Roman" panose="02020603050405020304" pitchFamily="18" charset="0"/>
              </a:rPr>
              <a:t>For estimation in </a:t>
            </a:r>
            <a:r>
              <a:rPr lang="en-US" sz="2000" dirty="0">
                <a:highlight>
                  <a:srgbClr val="FFFF00"/>
                </a:highlight>
                <a:cs typeface="Times New Roman" panose="02020603050405020304" pitchFamily="18" charset="0"/>
              </a:rPr>
              <a:t>small areas</a:t>
            </a:r>
            <a:r>
              <a:rPr lang="en-US" sz="2000" dirty="0">
                <a:cs typeface="Times New Roman" panose="02020603050405020304" pitchFamily="18" charset="0"/>
              </a:rPr>
              <a:t> or small clusters (conduct inference on small samples using auxiliary info); (b) Cross factor experimental  designs with several fixed and random effects (collab with FPSE); (c) Post-selection ‘selective’ inference with mixed effects models </a:t>
            </a:r>
          </a:p>
          <a:p>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SzPts val="1500"/>
              <a:buNone/>
            </a:pPr>
            <a:endParaRPr lang="en-US" dirty="0">
              <a:solidFill>
                <a:schemeClr val="tx1"/>
              </a:solidFill>
              <a:ea typeface="Roboto" panose="02000000000000000000" pitchFamily="2" charset="0"/>
            </a:endParaRP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F3B067E-9C5C-60D2-4080-D2DF431EBB57}"/>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STefan Sperlich</a:t>
            </a:r>
          </a:p>
        </p:txBody>
      </p:sp>
      <p:pic>
        <p:nvPicPr>
          <p:cNvPr id="9" name="Picture 8" descr="A person in a suit and tie&#10;&#10;AI-generated content may be incorrect.">
            <a:extLst>
              <a:ext uri="{FF2B5EF4-FFF2-40B4-BE49-F238E27FC236}">
                <a16:creationId xmlns:a16="http://schemas.microsoft.com/office/drawing/2014/main" id="{D616834A-1AA4-4D5A-18E0-C94619ECACFA}"/>
              </a:ext>
            </a:extLst>
          </p:cNvPr>
          <p:cNvPicPr>
            <a:picLocks noChangeAspect="1"/>
          </p:cNvPicPr>
          <p:nvPr/>
        </p:nvPicPr>
        <p:blipFill>
          <a:blip r:embed="rId3"/>
          <a:stretch>
            <a:fillRect/>
          </a:stretch>
        </p:blipFill>
        <p:spPr>
          <a:xfrm>
            <a:off x="10102846" y="155986"/>
            <a:ext cx="1893299" cy="1546320"/>
          </a:xfrm>
          <a:prstGeom prst="rect">
            <a:avLst/>
          </a:prstGeom>
        </p:spPr>
      </p:pic>
    </p:spTree>
    <p:extLst>
      <p:ext uri="{BB962C8B-B14F-4D97-AF65-F5344CB8AC3E}">
        <p14:creationId xmlns:p14="http://schemas.microsoft.com/office/powerpoint/2010/main" val="164327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733239-54BF-7840-347E-C064A1D13C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F8280-0D10-2BB0-501D-E95CA0F7173D}"/>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b="1" dirty="0">
              <a:solidFill>
                <a:schemeClr val="tx1"/>
              </a:solidFill>
              <a:ea typeface="Roboto" panose="02000000000000000000" pitchFamily="2" charset="0"/>
            </a:endParaRPr>
          </a:p>
          <a:p>
            <a:pPr marL="0" indent="0">
              <a:buNone/>
            </a:pPr>
            <a:r>
              <a:rPr lang="en-GB" dirty="0"/>
              <a:t>- </a:t>
            </a:r>
            <a:r>
              <a:rPr lang="en-GB" b="1" dirty="0">
                <a:highlight>
                  <a:srgbClr val="FFFF00"/>
                </a:highlight>
              </a:rPr>
              <a:t>Functional Data Analysis (FDA</a:t>
            </a:r>
            <a:r>
              <a:rPr lang="en-GB" dirty="0">
                <a:highlight>
                  <a:srgbClr val="FFFF00"/>
                </a:highlight>
              </a:rPr>
              <a:t>):</a:t>
            </a:r>
            <a:r>
              <a:rPr lang="en-GB" dirty="0"/>
              <a:t> analysis of data that are curves (or images, sounds…)</a:t>
            </a:r>
          </a:p>
          <a:p>
            <a:pPr marL="0" indent="0">
              <a:buNone/>
            </a:pPr>
            <a:r>
              <a:rPr lang="en-GB" dirty="0"/>
              <a:t>- </a:t>
            </a:r>
            <a:r>
              <a:rPr lang="en-GB" dirty="0">
                <a:highlight>
                  <a:srgbClr val="FFFF00"/>
                </a:highlight>
              </a:rPr>
              <a:t>Theory &amp; Methods </a:t>
            </a:r>
            <a:r>
              <a:rPr lang="en-GB" dirty="0"/>
              <a:t>(functional time series, factor models, regression models…). </a:t>
            </a:r>
            <a:r>
              <a:rPr lang="en-GB" dirty="0">
                <a:highlight>
                  <a:srgbClr val="FFFF00"/>
                </a:highlight>
              </a:rPr>
              <a:t>Applications: </a:t>
            </a:r>
            <a:r>
              <a:rPr lang="en-GB" b="1" dirty="0"/>
              <a:t>(neuro-)imaging</a:t>
            </a:r>
            <a:r>
              <a:rPr lang="en-GB" dirty="0"/>
              <a:t>; phonetics; biophysics; </a:t>
            </a:r>
            <a:r>
              <a:rPr lang="en-GB" b="1" dirty="0">
                <a:highlight>
                  <a:srgbClr val="FFFF00"/>
                </a:highlight>
              </a:rPr>
              <a:t>econometrics</a:t>
            </a:r>
            <a:r>
              <a:rPr lang="en-GB" dirty="0"/>
              <a:t>; genomics; </a:t>
            </a:r>
            <a:r>
              <a:rPr lang="en-GB" b="1" dirty="0">
                <a:highlight>
                  <a:srgbClr val="FFFF00"/>
                </a:highlight>
              </a:rPr>
              <a:t>customers analysis </a:t>
            </a:r>
            <a:r>
              <a:rPr lang="en-GB" dirty="0"/>
              <a:t>based on complete behavioural trajectories (purchase patterns, engagement curves, clickstream journeys); data from sensors and digital systems</a:t>
            </a:r>
          </a:p>
          <a:p>
            <a:pPr marL="0" indent="0">
              <a:spcBef>
                <a:spcPts val="1600"/>
              </a:spcBef>
              <a:spcAft>
                <a:spcPts val="1600"/>
              </a:spcAft>
              <a:buNone/>
            </a:pPr>
            <a:endParaRPr lang="en-US" sz="1600" dirty="0"/>
          </a:p>
          <a:p>
            <a:pPr marL="0" indent="0">
              <a:buNone/>
            </a:pPr>
            <a:endParaRPr lang="en-GB" dirty="0"/>
          </a:p>
          <a:p>
            <a:pPr marL="177796" indent="0">
              <a:buSzPts val="1500"/>
              <a:buNone/>
            </a:pPr>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12D248B9-DE34-3BB5-0499-A3B6757DDA16}"/>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SHahin Tavakoli</a:t>
            </a:r>
          </a:p>
        </p:txBody>
      </p:sp>
      <p:pic>
        <p:nvPicPr>
          <p:cNvPr id="4" name="Picture 3">
            <a:extLst>
              <a:ext uri="{FF2B5EF4-FFF2-40B4-BE49-F238E27FC236}">
                <a16:creationId xmlns:a16="http://schemas.microsoft.com/office/drawing/2014/main" id="{88E22C81-7889-2F42-302A-E2C31B151759}"/>
              </a:ext>
            </a:extLst>
          </p:cNvPr>
          <p:cNvPicPr>
            <a:picLocks noChangeAspect="1"/>
          </p:cNvPicPr>
          <p:nvPr/>
        </p:nvPicPr>
        <p:blipFill>
          <a:blip r:embed="rId3"/>
          <a:stretch>
            <a:fillRect/>
          </a:stretch>
        </p:blipFill>
        <p:spPr>
          <a:xfrm>
            <a:off x="9996408" y="55052"/>
            <a:ext cx="1987612" cy="1713702"/>
          </a:xfrm>
          <a:prstGeom prst="rect">
            <a:avLst/>
          </a:prstGeom>
        </p:spPr>
      </p:pic>
      <p:pic>
        <p:nvPicPr>
          <p:cNvPr id="7" name="Picture 6">
            <a:extLst>
              <a:ext uri="{FF2B5EF4-FFF2-40B4-BE49-F238E27FC236}">
                <a16:creationId xmlns:a16="http://schemas.microsoft.com/office/drawing/2014/main" id="{479453D2-5DC7-CAFC-619C-495D78A22C3D}"/>
              </a:ext>
            </a:extLst>
          </p:cNvPr>
          <p:cNvPicPr>
            <a:picLocks noChangeAspect="1"/>
          </p:cNvPicPr>
          <p:nvPr/>
        </p:nvPicPr>
        <p:blipFill>
          <a:blip r:embed="rId4"/>
          <a:stretch>
            <a:fillRect/>
          </a:stretch>
        </p:blipFill>
        <p:spPr>
          <a:xfrm>
            <a:off x="454385" y="3008045"/>
            <a:ext cx="2482850" cy="1657350"/>
          </a:xfrm>
          <a:prstGeom prst="rect">
            <a:avLst/>
          </a:prstGeom>
        </p:spPr>
      </p:pic>
      <p:pic>
        <p:nvPicPr>
          <p:cNvPr id="8" name="Picture 7">
            <a:extLst>
              <a:ext uri="{FF2B5EF4-FFF2-40B4-BE49-F238E27FC236}">
                <a16:creationId xmlns:a16="http://schemas.microsoft.com/office/drawing/2014/main" id="{AE9898D5-8462-FFC0-5206-4B2B02FC2335}"/>
              </a:ext>
            </a:extLst>
          </p:cNvPr>
          <p:cNvPicPr>
            <a:picLocks noChangeAspect="1"/>
          </p:cNvPicPr>
          <p:nvPr/>
        </p:nvPicPr>
        <p:blipFill>
          <a:blip r:embed="rId5"/>
          <a:stretch>
            <a:fillRect/>
          </a:stretch>
        </p:blipFill>
        <p:spPr>
          <a:xfrm>
            <a:off x="3309940" y="2806047"/>
            <a:ext cx="2061346" cy="2061346"/>
          </a:xfrm>
          <a:prstGeom prst="rect">
            <a:avLst/>
          </a:prstGeom>
        </p:spPr>
      </p:pic>
      <p:pic>
        <p:nvPicPr>
          <p:cNvPr id="11" name="Picture 10">
            <a:extLst>
              <a:ext uri="{FF2B5EF4-FFF2-40B4-BE49-F238E27FC236}">
                <a16:creationId xmlns:a16="http://schemas.microsoft.com/office/drawing/2014/main" id="{8B2471B6-58EC-40C5-D743-F6A6B485C041}"/>
              </a:ext>
            </a:extLst>
          </p:cNvPr>
          <p:cNvPicPr>
            <a:picLocks noChangeAspect="1"/>
          </p:cNvPicPr>
          <p:nvPr/>
        </p:nvPicPr>
        <p:blipFill>
          <a:blip r:embed="rId6"/>
          <a:stretch>
            <a:fillRect/>
          </a:stretch>
        </p:blipFill>
        <p:spPr>
          <a:xfrm>
            <a:off x="5743991" y="2996034"/>
            <a:ext cx="3274636" cy="1657351"/>
          </a:xfrm>
          <a:prstGeom prst="rect">
            <a:avLst/>
          </a:prstGeom>
        </p:spPr>
      </p:pic>
      <p:pic>
        <p:nvPicPr>
          <p:cNvPr id="12" name="Picture 11">
            <a:extLst>
              <a:ext uri="{FF2B5EF4-FFF2-40B4-BE49-F238E27FC236}">
                <a16:creationId xmlns:a16="http://schemas.microsoft.com/office/drawing/2014/main" id="{199856DA-68E8-771C-80FA-70969F90BB28}"/>
              </a:ext>
            </a:extLst>
          </p:cNvPr>
          <p:cNvPicPr>
            <a:picLocks noChangeAspect="1"/>
          </p:cNvPicPr>
          <p:nvPr/>
        </p:nvPicPr>
        <p:blipFill>
          <a:blip r:embed="rId7"/>
          <a:stretch>
            <a:fillRect/>
          </a:stretch>
        </p:blipFill>
        <p:spPr>
          <a:xfrm>
            <a:off x="9319975" y="2743640"/>
            <a:ext cx="1825518" cy="1781529"/>
          </a:xfrm>
          <a:prstGeom prst="rect">
            <a:avLst/>
          </a:prstGeom>
        </p:spPr>
      </p:pic>
      <p:sp>
        <p:nvSpPr>
          <p:cNvPr id="14" name="TextBox 13">
            <a:extLst>
              <a:ext uri="{FF2B5EF4-FFF2-40B4-BE49-F238E27FC236}">
                <a16:creationId xmlns:a16="http://schemas.microsoft.com/office/drawing/2014/main" id="{24EDE33D-0DB8-FCBD-85E2-E9D890035F46}"/>
              </a:ext>
            </a:extLst>
          </p:cNvPr>
          <p:cNvSpPr txBox="1"/>
          <p:nvPr/>
        </p:nvSpPr>
        <p:spPr>
          <a:xfrm>
            <a:off x="454384" y="5084312"/>
            <a:ext cx="7890963" cy="1138773"/>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a:t>
            </a:r>
            <a:r>
              <a:rPr lang="en-CH" dirty="0"/>
              <a:t>: </a:t>
            </a:r>
            <a:r>
              <a:rPr lang="en-CH" i="1" dirty="0"/>
              <a:t>Maths 1 (GSEM + BARI), Multivariate </a:t>
            </a:r>
            <a:r>
              <a:rPr lang="en-CH" sz="1800" i="1" dirty="0"/>
              <a:t>Analyis,  Applied Bayesian </a:t>
            </a:r>
          </a:p>
          <a:p>
            <a:r>
              <a:rPr lang="en-CH" sz="1800" i="1" dirty="0"/>
              <a:t>Analysis </a:t>
            </a:r>
            <a:r>
              <a:rPr lang="en-CH" sz="1800" dirty="0"/>
              <a:t>--- </a:t>
            </a:r>
            <a:r>
              <a:rPr lang="en-US" sz="1800" dirty="0"/>
              <a:t>keen on </a:t>
            </a:r>
            <a:r>
              <a:rPr lang="en-US" sz="1800" dirty="0">
                <a:highlight>
                  <a:srgbClr val="FFFF00"/>
                </a:highlight>
              </a:rPr>
              <a:t>pedagogical innovations (jigsaw method)</a:t>
            </a:r>
            <a:endParaRPr lang="en-CH" sz="1800" dirty="0"/>
          </a:p>
        </p:txBody>
      </p:sp>
      <p:pic>
        <p:nvPicPr>
          <p:cNvPr id="15" name="Picture 14">
            <a:extLst>
              <a:ext uri="{FF2B5EF4-FFF2-40B4-BE49-F238E27FC236}">
                <a16:creationId xmlns:a16="http://schemas.microsoft.com/office/drawing/2014/main" id="{11288628-8ACD-A58A-8714-9A4935C3BC3D}"/>
              </a:ext>
            </a:extLst>
          </p:cNvPr>
          <p:cNvPicPr>
            <a:picLocks noChangeAspect="1"/>
          </p:cNvPicPr>
          <p:nvPr/>
        </p:nvPicPr>
        <p:blipFill>
          <a:blip r:embed="rId8"/>
          <a:stretch>
            <a:fillRect/>
          </a:stretch>
        </p:blipFill>
        <p:spPr>
          <a:xfrm>
            <a:off x="8261801" y="4661083"/>
            <a:ext cx="3722218" cy="1860016"/>
          </a:xfrm>
          <a:prstGeom prst="rect">
            <a:avLst/>
          </a:prstGeom>
        </p:spPr>
      </p:pic>
    </p:spTree>
    <p:extLst>
      <p:ext uri="{BB962C8B-B14F-4D97-AF65-F5344CB8AC3E}">
        <p14:creationId xmlns:p14="http://schemas.microsoft.com/office/powerpoint/2010/main" val="10626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116BB27-306E-C899-4BE6-1D2BD3175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87BBD-EAB8-1640-F1AC-1884317DA13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chemeClr val="accent3"/>
                </a:solidFill>
              </a:rPr>
              <a:t>Research:</a:t>
            </a:r>
            <a:endParaRPr lang="en-US" sz="2000" b="1" dirty="0">
              <a:solidFill>
                <a:schemeClr val="accent3"/>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a:t>
            </a:r>
            <a:r>
              <a:rPr lang="en-GB" b="1" dirty="0"/>
              <a:t> Quantifying Quality of Life via Human-Centric AI Research </a:t>
            </a:r>
            <a:endParaRPr lang="en-GB" dirty="0"/>
          </a:p>
          <a:p>
            <a:pPr marL="0" indent="0">
              <a:buNone/>
            </a:pPr>
            <a:r>
              <a:rPr lang="en-GB" i="1" dirty="0"/>
              <a:t>More in detail: looking at different domains (</a:t>
            </a:r>
            <a:r>
              <a:rPr lang="en-GB" dirty="0"/>
              <a:t>Physical health, Psychological aspects, Social relationships, Environment), </a:t>
            </a:r>
            <a:r>
              <a:rPr lang="en-GB" i="1" dirty="0"/>
              <a:t>we precisely </a:t>
            </a:r>
            <a:r>
              <a:rPr lang="en-GB" i="1" dirty="0">
                <a:highlight>
                  <a:srgbClr val="FFFF00"/>
                </a:highlight>
              </a:rPr>
              <a:t>define (</a:t>
            </a:r>
            <a:r>
              <a:rPr lang="en-GB" i="1" dirty="0"/>
              <a:t>via human centric methods), </a:t>
            </a:r>
            <a:r>
              <a:rPr lang="en-GB" i="1" dirty="0">
                <a:highlight>
                  <a:srgbClr val="FFFF00"/>
                </a:highlight>
              </a:rPr>
              <a:t>accurately capture </a:t>
            </a:r>
            <a:r>
              <a:rPr lang="en-GB" i="1" dirty="0"/>
              <a:t>(via smartphones/wearables), </a:t>
            </a:r>
            <a:r>
              <a:rPr lang="en-GB" i="1" dirty="0">
                <a:highlight>
                  <a:srgbClr val="FFFF00"/>
                </a:highlight>
              </a:rPr>
              <a:t>statistically </a:t>
            </a:r>
            <a:r>
              <a:rPr lang="en-GB" i="1" dirty="0" err="1">
                <a:highlight>
                  <a:srgbClr val="FFFF00"/>
                </a:highlight>
              </a:rPr>
              <a:t>analyze</a:t>
            </a:r>
            <a:r>
              <a:rPr lang="en-GB" i="1" dirty="0">
                <a:highlight>
                  <a:srgbClr val="FFFF00"/>
                </a:highlight>
              </a:rPr>
              <a:t> </a:t>
            </a:r>
            <a:r>
              <a:rPr lang="en-GB" i="1" dirty="0"/>
              <a:t>(using methods including AI), and </a:t>
            </a:r>
            <a:r>
              <a:rPr lang="en-GB" i="1" dirty="0">
                <a:highlight>
                  <a:srgbClr val="FFFF00"/>
                </a:highlight>
              </a:rPr>
              <a:t>clinically valid</a:t>
            </a:r>
            <a:r>
              <a:rPr lang="en-GB" i="1" dirty="0"/>
              <a:t>ate (in healthy/diseased populations</a:t>
            </a:r>
            <a:r>
              <a:rPr lang="en-GB" i="1" dirty="0">
                <a:highlight>
                  <a:srgbClr val="FFFF00"/>
                </a:highlight>
              </a:rPr>
              <a:t>) 16 (for now) of 24 variables contributing to </a:t>
            </a:r>
            <a:r>
              <a:rPr lang="en-GB" b="1" i="1" dirty="0">
                <a:highlight>
                  <a:srgbClr val="FFFF00"/>
                </a:highlight>
              </a:rPr>
              <a:t>life quality </a:t>
            </a:r>
            <a:endParaRPr lang="en-GB" sz="1600" b="1" dirty="0">
              <a:highlight>
                <a:srgbClr val="FFFF00"/>
              </a:highlight>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EA568554-C882-0625-A12B-BA98408D08D8}"/>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Katarzyna WAC</a:t>
            </a:r>
          </a:p>
        </p:txBody>
      </p:sp>
      <p:sp>
        <p:nvSpPr>
          <p:cNvPr id="14" name="TextBox 13">
            <a:extLst>
              <a:ext uri="{FF2B5EF4-FFF2-40B4-BE49-F238E27FC236}">
                <a16:creationId xmlns:a16="http://schemas.microsoft.com/office/drawing/2014/main" id="{80C06CBB-64BF-6D04-048B-653B3BECAE63}"/>
              </a:ext>
            </a:extLst>
          </p:cNvPr>
          <p:cNvSpPr txBox="1"/>
          <p:nvPr/>
        </p:nvSpPr>
        <p:spPr>
          <a:xfrm>
            <a:off x="502232" y="5118728"/>
            <a:ext cx="11456089" cy="1692771"/>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highlight>
                  <a:srgbClr val="FFFF00"/>
                </a:highlight>
              </a:rPr>
              <a:t>B</a:t>
            </a:r>
            <a:r>
              <a:rPr lang="en-CH" sz="1800" dirty="0">
                <a:highlight>
                  <a:srgbClr val="FFFF00"/>
                </a:highlight>
              </a:rPr>
              <a:t>achelor + Master</a:t>
            </a:r>
            <a:r>
              <a:rPr lang="en-CH" sz="1800" dirty="0"/>
              <a:t>. </a:t>
            </a:r>
            <a:r>
              <a:rPr lang="en-GB" dirty="0"/>
              <a:t>How to </a:t>
            </a:r>
            <a:r>
              <a:rPr lang="en-GB" dirty="0">
                <a:highlight>
                  <a:srgbClr val="FFFF00"/>
                </a:highlight>
              </a:rPr>
              <a:t>code</a:t>
            </a:r>
            <a:r>
              <a:rPr lang="en-GB" dirty="0"/>
              <a:t> (Python, JAVA, C, C++, R, ...); What is a </a:t>
            </a:r>
            <a:r>
              <a:rPr lang="en-GB" dirty="0">
                <a:highlight>
                  <a:srgbClr val="FFFF00"/>
                </a:highlight>
              </a:rPr>
              <a:t>digital service from data to value proposition</a:t>
            </a:r>
            <a:r>
              <a:rPr lang="en-GB" dirty="0"/>
              <a:t>: stats/ML/AI; </a:t>
            </a:r>
            <a:r>
              <a:rPr lang="en-GB" dirty="0">
                <a:highlight>
                  <a:srgbClr val="FFFF00"/>
                </a:highlight>
              </a:rPr>
              <a:t>communications &amp; networking </a:t>
            </a:r>
            <a:r>
              <a:rPr lang="en-GB" dirty="0"/>
              <a:t>(client/server</a:t>
            </a:r>
            <a:r>
              <a:rPr lang="en-GB" dirty="0">
                <a:highlight>
                  <a:srgbClr val="FFFF00"/>
                </a:highlight>
              </a:rPr>
              <a:t>); computing &amp; databases</a:t>
            </a:r>
            <a:r>
              <a:rPr lang="en-GB" dirty="0"/>
              <a:t>, context (PESTEL). How to conceptualize, design, build, validate and pitch a digital service </a:t>
            </a:r>
          </a:p>
          <a:p>
            <a:endParaRPr lang="en-CH" sz="1800" dirty="0"/>
          </a:p>
        </p:txBody>
      </p:sp>
      <p:pic>
        <p:nvPicPr>
          <p:cNvPr id="5" name="Picture 4">
            <a:extLst>
              <a:ext uri="{FF2B5EF4-FFF2-40B4-BE49-F238E27FC236}">
                <a16:creationId xmlns:a16="http://schemas.microsoft.com/office/drawing/2014/main" id="{959ADF20-61A0-9B77-77D3-5082C1504B0C}"/>
              </a:ext>
            </a:extLst>
          </p:cNvPr>
          <p:cNvPicPr>
            <a:picLocks noChangeAspect="1"/>
          </p:cNvPicPr>
          <p:nvPr/>
        </p:nvPicPr>
        <p:blipFill>
          <a:blip r:embed="rId3"/>
          <a:stretch>
            <a:fillRect/>
          </a:stretch>
        </p:blipFill>
        <p:spPr>
          <a:xfrm>
            <a:off x="10153129" y="119798"/>
            <a:ext cx="1830889" cy="1592077"/>
          </a:xfrm>
          <a:prstGeom prst="rect">
            <a:avLst/>
          </a:prstGeom>
        </p:spPr>
      </p:pic>
      <p:pic>
        <p:nvPicPr>
          <p:cNvPr id="9" name="Picture 8" descr="A black and orange text with black letters&#10;&#10;AI-generated content may be incorrect.">
            <a:extLst>
              <a:ext uri="{FF2B5EF4-FFF2-40B4-BE49-F238E27FC236}">
                <a16:creationId xmlns:a16="http://schemas.microsoft.com/office/drawing/2014/main" id="{C2371FDC-F58F-2C0A-63A3-1402F56C4605}"/>
              </a:ext>
            </a:extLst>
          </p:cNvPr>
          <p:cNvPicPr>
            <a:picLocks noChangeAspect="1"/>
          </p:cNvPicPr>
          <p:nvPr/>
        </p:nvPicPr>
        <p:blipFill>
          <a:blip r:embed="rId4"/>
          <a:stretch>
            <a:fillRect/>
          </a:stretch>
        </p:blipFill>
        <p:spPr>
          <a:xfrm>
            <a:off x="889876" y="3602358"/>
            <a:ext cx="1509361" cy="768920"/>
          </a:xfrm>
          <a:prstGeom prst="rect">
            <a:avLst/>
          </a:prstGeom>
          <a:effectLst>
            <a:outerShdw blurRad="557983" dist="50800" dir="5400000" algn="ctr" rotWithShape="0">
              <a:srgbClr val="000000">
                <a:alpha val="68000"/>
              </a:srgbClr>
            </a:outerShdw>
          </a:effectLst>
        </p:spPr>
      </p:pic>
      <p:pic>
        <p:nvPicPr>
          <p:cNvPr id="18" name="Picture 17" descr="A diagram of a lab&#10;&#10;AI-generated content may be incorrect.">
            <a:extLst>
              <a:ext uri="{FF2B5EF4-FFF2-40B4-BE49-F238E27FC236}">
                <a16:creationId xmlns:a16="http://schemas.microsoft.com/office/drawing/2014/main" id="{CE4A3B3C-4439-0A41-C968-F0263750A878}"/>
              </a:ext>
            </a:extLst>
          </p:cNvPr>
          <p:cNvPicPr>
            <a:picLocks noChangeAspect="1"/>
          </p:cNvPicPr>
          <p:nvPr/>
        </p:nvPicPr>
        <p:blipFill>
          <a:blip r:embed="rId5"/>
          <a:stretch>
            <a:fillRect/>
          </a:stretch>
        </p:blipFill>
        <p:spPr>
          <a:xfrm>
            <a:off x="5572073" y="2731008"/>
            <a:ext cx="6117695" cy="2895502"/>
          </a:xfrm>
          <a:prstGeom prst="rect">
            <a:avLst/>
          </a:prstGeom>
        </p:spPr>
      </p:pic>
      <p:sp>
        <p:nvSpPr>
          <p:cNvPr id="19" name="Right Arrow 18">
            <a:extLst>
              <a:ext uri="{FF2B5EF4-FFF2-40B4-BE49-F238E27FC236}">
                <a16:creationId xmlns:a16="http://schemas.microsoft.com/office/drawing/2014/main" id="{8687F996-E86E-49B7-6FA8-60C41A1559D9}"/>
              </a:ext>
            </a:extLst>
          </p:cNvPr>
          <p:cNvSpPr/>
          <p:nvPr/>
        </p:nvSpPr>
        <p:spPr>
          <a:xfrm>
            <a:off x="3055434" y="3797450"/>
            <a:ext cx="2248086" cy="573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87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96D448-3424-83C2-6262-041E9C3CC9B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52711DF-0CF3-4CE1-3B6E-42EE27D0D318}"/>
              </a:ext>
            </a:extLst>
          </p:cNvPr>
          <p:cNvSpPr txBox="1">
            <a:spLocks/>
          </p:cNvSpPr>
          <p:nvPr/>
        </p:nvSpPr>
        <p:spPr bwMode="black">
          <a:xfrm>
            <a:off x="804672" y="2386744"/>
            <a:ext cx="5925310" cy="1645920"/>
          </a:xfrm>
          <a:prstGeom prst="rect">
            <a:avLst/>
          </a:prstGeom>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Aft>
                <a:spcPts val="600"/>
              </a:spcAft>
            </a:pPr>
            <a:r>
              <a:rPr lang="en-US" sz="3800" dirty="0">
                <a:solidFill>
                  <a:schemeClr val="bg1"/>
                </a:solidFill>
              </a:rPr>
              <a:t>Thanks </a:t>
            </a:r>
          </a:p>
        </p:txBody>
      </p:sp>
      <p:sp>
        <p:nvSpPr>
          <p:cNvPr id="17" name="Rectangle 16">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qr code on a black background&#10;&#10;AI-generated content may be incorrect.">
            <a:extLst>
              <a:ext uri="{FF2B5EF4-FFF2-40B4-BE49-F238E27FC236}">
                <a16:creationId xmlns:a16="http://schemas.microsoft.com/office/drawing/2014/main" id="{3BBBD8CC-7356-7D95-B010-36E3F5E84CD7}"/>
              </a:ext>
            </a:extLst>
          </p:cNvPr>
          <p:cNvPicPr>
            <a:picLocks noChangeAspect="1"/>
          </p:cNvPicPr>
          <p:nvPr/>
        </p:nvPicPr>
        <p:blipFill>
          <a:blip r:embed="rId3"/>
          <a:stretch>
            <a:fillRect/>
          </a:stretch>
        </p:blipFill>
        <p:spPr>
          <a:xfrm>
            <a:off x="8020811" y="1294405"/>
            <a:ext cx="3044952" cy="3954483"/>
          </a:xfrm>
          <a:prstGeom prst="rect">
            <a:avLst/>
          </a:prstGeom>
        </p:spPr>
      </p:pic>
    </p:spTree>
    <p:extLst>
      <p:ext uri="{BB962C8B-B14F-4D97-AF65-F5344CB8AC3E}">
        <p14:creationId xmlns:p14="http://schemas.microsoft.com/office/powerpoint/2010/main" val="76181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18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6A23DD3-A15A-147D-A386-0B9A479448B0}"/>
            </a:ext>
          </a:extLst>
        </p:cNvPr>
        <p:cNvGrpSpPr/>
        <p:nvPr/>
      </p:nvGrpSpPr>
      <p:grpSpPr>
        <a:xfrm>
          <a:off x="0" y="0"/>
          <a:ext cx="0" cy="0"/>
          <a:chOff x="0" y="0"/>
          <a:chExt cx="0" cy="0"/>
        </a:xfrm>
      </p:grpSpPr>
      <p:pic>
        <p:nvPicPr>
          <p:cNvPr id="3" name="Picture 2" descr="A qr code on a black background&#10;&#10;AI-generated content may be incorrect.">
            <a:extLst>
              <a:ext uri="{FF2B5EF4-FFF2-40B4-BE49-F238E27FC236}">
                <a16:creationId xmlns:a16="http://schemas.microsoft.com/office/drawing/2014/main" id="{10648271-2CB3-603A-A679-36A2D4B37441}"/>
              </a:ext>
            </a:extLst>
          </p:cNvPr>
          <p:cNvPicPr>
            <a:picLocks noChangeAspect="1"/>
          </p:cNvPicPr>
          <p:nvPr/>
        </p:nvPicPr>
        <p:blipFill>
          <a:blip r:embed="rId2"/>
          <a:stretch>
            <a:fillRect/>
          </a:stretch>
        </p:blipFill>
        <p:spPr>
          <a:xfrm>
            <a:off x="2147697" y="865764"/>
            <a:ext cx="3706838" cy="4820577"/>
          </a:xfrm>
          <a:prstGeom prst="rect">
            <a:avLst/>
          </a:prstGeom>
        </p:spPr>
      </p:pic>
      <p:sp>
        <p:nvSpPr>
          <p:cNvPr id="2" name="TextBox 1">
            <a:extLst>
              <a:ext uri="{FF2B5EF4-FFF2-40B4-BE49-F238E27FC236}">
                <a16:creationId xmlns:a16="http://schemas.microsoft.com/office/drawing/2014/main" id="{1A89D714-9F9B-BCC1-5CD5-2F3FCBF0BEEA}"/>
              </a:ext>
            </a:extLst>
          </p:cNvPr>
          <p:cNvSpPr txBox="1"/>
          <p:nvPr/>
        </p:nvSpPr>
        <p:spPr>
          <a:xfrm>
            <a:off x="6958361" y="2196131"/>
            <a:ext cx="4839629" cy="2677656"/>
          </a:xfrm>
          <a:prstGeom prst="rect">
            <a:avLst/>
          </a:prstGeom>
          <a:noFill/>
        </p:spPr>
        <p:txBody>
          <a:bodyPr wrap="square" rtlCol="0">
            <a:spAutoFit/>
          </a:bodyPr>
          <a:lstStyle/>
          <a:p>
            <a:r>
              <a:rPr lang="en-CH" sz="2400" dirty="0"/>
              <a:t>I’ll make use of the following color code: </a:t>
            </a:r>
          </a:p>
          <a:p>
            <a:endParaRPr lang="en-CH" sz="2400" dirty="0"/>
          </a:p>
          <a:p>
            <a:pPr marL="285750" indent="-285750">
              <a:buFontTx/>
              <a:buChar char="-"/>
            </a:pPr>
            <a:r>
              <a:rPr lang="en-CH" sz="2400" dirty="0">
                <a:solidFill>
                  <a:srgbClr val="0070C0"/>
                </a:solidFill>
              </a:rPr>
              <a:t>Research in Stats</a:t>
            </a:r>
          </a:p>
          <a:p>
            <a:pPr marL="285750" indent="-285750">
              <a:buFontTx/>
              <a:buChar char="-"/>
            </a:pPr>
            <a:r>
              <a:rPr lang="en-CH" sz="2400" dirty="0">
                <a:solidFill>
                  <a:schemeClr val="accent3"/>
                </a:solidFill>
              </a:rPr>
              <a:t>Research in Info Science</a:t>
            </a:r>
          </a:p>
          <a:p>
            <a:pPr marL="285750" indent="-285750">
              <a:buFontTx/>
              <a:buChar char="-"/>
            </a:pPr>
            <a:r>
              <a:rPr lang="en-CH" sz="2400" dirty="0">
                <a:solidFill>
                  <a:srgbClr val="FF0000"/>
                </a:solidFill>
              </a:rPr>
              <a:t>Teaching</a:t>
            </a:r>
          </a:p>
          <a:p>
            <a:pPr marL="285750" indent="-285750">
              <a:buFontTx/>
              <a:buChar char="-"/>
            </a:pPr>
            <a:endParaRPr lang="en-CH" sz="2400" dirty="0">
              <a:solidFill>
                <a:schemeClr val="accent3"/>
              </a:solidFill>
            </a:endParaRPr>
          </a:p>
        </p:txBody>
      </p:sp>
    </p:spTree>
    <p:extLst>
      <p:ext uri="{BB962C8B-B14F-4D97-AF65-F5344CB8AC3E}">
        <p14:creationId xmlns:p14="http://schemas.microsoft.com/office/powerpoint/2010/main" val="75550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5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6E2EC4-CB8F-B9B6-D2A3-4657C67D7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938F-9F33-EDB3-BD42-DDF8442E1CB4}"/>
              </a:ext>
            </a:extLst>
          </p:cNvPr>
          <p:cNvSpPr>
            <a:spLocks noGrp="1"/>
          </p:cNvSpPr>
          <p:nvPr>
            <p:ph type="title"/>
          </p:nvPr>
        </p:nvSpPr>
        <p:spPr>
          <a:xfrm>
            <a:off x="2231136" y="60134"/>
            <a:ext cx="7729728" cy="629188"/>
          </a:xfrm>
        </p:spPr>
        <p:txBody>
          <a:bodyPr>
            <a:noAutofit/>
          </a:bodyPr>
          <a:lstStyle/>
          <a:p>
            <a:r>
              <a:rPr lang="en-CH" dirty="0"/>
              <a:t>PAST</a:t>
            </a:r>
          </a:p>
        </p:txBody>
      </p:sp>
      <p:sp>
        <p:nvSpPr>
          <p:cNvPr id="7" name="TextBox 6">
            <a:extLst>
              <a:ext uri="{FF2B5EF4-FFF2-40B4-BE49-F238E27FC236}">
                <a16:creationId xmlns:a16="http://schemas.microsoft.com/office/drawing/2014/main" id="{C17D15D8-5C43-8684-2728-2E5F48C7EDC9}"/>
              </a:ext>
            </a:extLst>
          </p:cNvPr>
          <p:cNvSpPr txBox="1"/>
          <p:nvPr/>
        </p:nvSpPr>
        <p:spPr>
          <a:xfrm>
            <a:off x="8050924" y="5349766"/>
            <a:ext cx="1099981" cy="400110"/>
          </a:xfrm>
          <a:prstGeom prst="rect">
            <a:avLst/>
          </a:prstGeom>
          <a:noFill/>
        </p:spPr>
        <p:txBody>
          <a:bodyPr wrap="none" rtlCol="0">
            <a:spAutoFit/>
          </a:bodyPr>
          <a:lstStyle/>
          <a:p>
            <a:r>
              <a:rPr lang="en-CH" sz="2000" dirty="0"/>
              <a:t>Jan. 2024</a:t>
            </a:r>
          </a:p>
        </p:txBody>
      </p:sp>
      <p:sp>
        <p:nvSpPr>
          <p:cNvPr id="11" name="TextBox 10">
            <a:extLst>
              <a:ext uri="{FF2B5EF4-FFF2-40B4-BE49-F238E27FC236}">
                <a16:creationId xmlns:a16="http://schemas.microsoft.com/office/drawing/2014/main" id="{A2E966BF-CBA5-594A-A865-580DE9665DC1}"/>
              </a:ext>
            </a:extLst>
          </p:cNvPr>
          <p:cNvSpPr txBox="1"/>
          <p:nvPr/>
        </p:nvSpPr>
        <p:spPr>
          <a:xfrm>
            <a:off x="235652" y="868732"/>
            <a:ext cx="11834428" cy="5909310"/>
          </a:xfrm>
          <a:prstGeom prst="rect">
            <a:avLst/>
          </a:prstGeom>
          <a:solidFill>
            <a:schemeClr val="bg1"/>
          </a:solidFill>
          <a:ln>
            <a:noFill/>
          </a:ln>
        </p:spPr>
        <p:txBody>
          <a:bodyPr wrap="square">
            <a:spAutoFit/>
          </a:bodyPr>
          <a:lstStyle/>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p:txBody>
      </p:sp>
      <p:sp>
        <p:nvSpPr>
          <p:cNvPr id="13" name="Oval 12">
            <a:extLst>
              <a:ext uri="{FF2B5EF4-FFF2-40B4-BE49-F238E27FC236}">
                <a16:creationId xmlns:a16="http://schemas.microsoft.com/office/drawing/2014/main" id="{31350E3E-4F72-CD97-3953-80B34DA2BD88}"/>
              </a:ext>
            </a:extLst>
          </p:cNvPr>
          <p:cNvSpPr/>
          <p:nvPr/>
        </p:nvSpPr>
        <p:spPr>
          <a:xfrm>
            <a:off x="368070" y="1166648"/>
            <a:ext cx="3101982" cy="2995449"/>
          </a:xfrm>
          <a:prstGeom prst="ellipse">
            <a:avLst/>
          </a:prstGeom>
          <a:noFill/>
          <a:ln w="5715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Reseach Center </a:t>
            </a:r>
            <a:r>
              <a:rPr lang="en-CH" sz="2800" dirty="0">
                <a:solidFill>
                  <a:srgbClr val="0070C0"/>
                </a:solidFill>
              </a:rPr>
              <a:t>for Statistics</a:t>
            </a:r>
          </a:p>
          <a:p>
            <a:pPr algn="ctr"/>
            <a:r>
              <a:rPr lang="en-CH" sz="2800" dirty="0">
                <a:solidFill>
                  <a:srgbClr val="0070C0"/>
                </a:solidFill>
              </a:rPr>
              <a:t>(RCS)</a:t>
            </a:r>
          </a:p>
          <a:p>
            <a:pPr algn="ctr"/>
            <a:r>
              <a:rPr lang="en-CH" sz="2800" dirty="0"/>
              <a:t> </a:t>
            </a:r>
          </a:p>
        </p:txBody>
      </p:sp>
      <p:sp>
        <p:nvSpPr>
          <p:cNvPr id="15" name="Oval 14">
            <a:extLst>
              <a:ext uri="{FF2B5EF4-FFF2-40B4-BE49-F238E27FC236}">
                <a16:creationId xmlns:a16="http://schemas.microsoft.com/office/drawing/2014/main" id="{69B48135-FF57-2533-82AE-3D54BD5C1C6A}"/>
              </a:ext>
            </a:extLst>
          </p:cNvPr>
          <p:cNvSpPr/>
          <p:nvPr/>
        </p:nvSpPr>
        <p:spPr>
          <a:xfrm>
            <a:off x="4659692" y="3429000"/>
            <a:ext cx="3058510" cy="2995449"/>
          </a:xfrm>
          <a:prstGeom prst="ellipse">
            <a:avLst/>
          </a:prstGeom>
          <a:noFill/>
          <a:ln w="603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Research Institute for </a:t>
            </a:r>
            <a:r>
              <a:rPr lang="en-CH" sz="2800" dirty="0">
                <a:solidFill>
                  <a:srgbClr val="0070C0"/>
                </a:solidFill>
              </a:rPr>
              <a:t>Statistics</a:t>
            </a:r>
            <a:r>
              <a:rPr lang="en-CH" sz="2800" dirty="0"/>
              <a:t> </a:t>
            </a:r>
            <a:r>
              <a:rPr lang="en-CH" sz="2800" dirty="0">
                <a:solidFill>
                  <a:schemeClr val="tx1"/>
                </a:solidFill>
              </a:rPr>
              <a:t>and</a:t>
            </a:r>
            <a:r>
              <a:rPr lang="en-CH" sz="2800" dirty="0"/>
              <a:t> </a:t>
            </a:r>
            <a:r>
              <a:rPr lang="en-CH" sz="2800" dirty="0">
                <a:solidFill>
                  <a:schemeClr val="accent3"/>
                </a:solidFill>
              </a:rPr>
              <a:t>Information Science</a:t>
            </a:r>
          </a:p>
          <a:p>
            <a:pPr algn="ctr"/>
            <a:r>
              <a:rPr lang="en-CH" sz="2800" dirty="0">
                <a:solidFill>
                  <a:schemeClr val="tx1"/>
                </a:solidFill>
              </a:rPr>
              <a:t>(R</a:t>
            </a:r>
            <a:r>
              <a:rPr lang="en-CH" sz="2800" dirty="0">
                <a:solidFill>
                  <a:srgbClr val="0070C0"/>
                </a:solidFill>
              </a:rPr>
              <a:t>IS</a:t>
            </a:r>
            <a:r>
              <a:rPr lang="en-CH" sz="2800" dirty="0">
                <a:solidFill>
                  <a:schemeClr val="accent3"/>
                </a:solidFill>
              </a:rPr>
              <a:t>IS</a:t>
            </a:r>
            <a:r>
              <a:rPr lang="en-CH" sz="2800" dirty="0">
                <a:solidFill>
                  <a:schemeClr val="tx1"/>
                </a:solidFill>
              </a:rPr>
              <a:t>)</a:t>
            </a:r>
          </a:p>
        </p:txBody>
      </p:sp>
      <p:cxnSp>
        <p:nvCxnSpPr>
          <p:cNvPr id="16" name="Straight Arrow Connector 15">
            <a:extLst>
              <a:ext uri="{FF2B5EF4-FFF2-40B4-BE49-F238E27FC236}">
                <a16:creationId xmlns:a16="http://schemas.microsoft.com/office/drawing/2014/main" id="{95C389CA-8B8C-32AB-CC1F-146315AAC5A7}"/>
              </a:ext>
            </a:extLst>
          </p:cNvPr>
          <p:cNvCxnSpPr>
            <a:cxnSpLocks/>
          </p:cNvCxnSpPr>
          <p:nvPr/>
        </p:nvCxnSpPr>
        <p:spPr>
          <a:xfrm>
            <a:off x="3422552" y="3325091"/>
            <a:ext cx="1369689" cy="837006"/>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5787ECA-8FD6-3A35-7899-32434371D95E}"/>
              </a:ext>
            </a:extLst>
          </p:cNvPr>
          <p:cNvCxnSpPr>
            <a:cxnSpLocks/>
          </p:cNvCxnSpPr>
          <p:nvPr/>
        </p:nvCxnSpPr>
        <p:spPr>
          <a:xfrm flipH="1">
            <a:off x="7584167" y="3248233"/>
            <a:ext cx="1272223" cy="913864"/>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40940B4-93C5-5C78-F789-1C4DAE744E3A}"/>
              </a:ext>
            </a:extLst>
          </p:cNvPr>
          <p:cNvSpPr/>
          <p:nvPr/>
        </p:nvSpPr>
        <p:spPr>
          <a:xfrm>
            <a:off x="8800170" y="1007954"/>
            <a:ext cx="3058510" cy="2995449"/>
          </a:xfrm>
          <a:prstGeom prst="ellipse">
            <a:avLst/>
          </a:prstGeom>
          <a:noFill/>
          <a:ln w="47625">
            <a:solidFill>
              <a:schemeClr val="accent3"/>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accent3"/>
                </a:solidFill>
              </a:rPr>
              <a:t>Information Science </a:t>
            </a:r>
            <a:r>
              <a:rPr lang="en-CH" sz="2800" dirty="0">
                <a:solidFill>
                  <a:schemeClr val="tx1"/>
                </a:solidFill>
              </a:rPr>
              <a:t>Institute</a:t>
            </a:r>
          </a:p>
          <a:p>
            <a:pPr algn="ctr"/>
            <a:r>
              <a:rPr lang="en-CH" sz="2800" dirty="0">
                <a:solidFill>
                  <a:schemeClr val="accent3"/>
                </a:solidFill>
              </a:rPr>
              <a:t>(ISI)</a:t>
            </a:r>
          </a:p>
        </p:txBody>
      </p:sp>
      <p:sp>
        <p:nvSpPr>
          <p:cNvPr id="20" name="TextBox 19">
            <a:extLst>
              <a:ext uri="{FF2B5EF4-FFF2-40B4-BE49-F238E27FC236}">
                <a16:creationId xmlns:a16="http://schemas.microsoft.com/office/drawing/2014/main" id="{2C0EE5DD-2D45-E284-1DB4-2C33953FEAFB}"/>
              </a:ext>
            </a:extLst>
          </p:cNvPr>
          <p:cNvSpPr txBox="1"/>
          <p:nvPr/>
        </p:nvSpPr>
        <p:spPr>
          <a:xfrm>
            <a:off x="8688642" y="4991410"/>
            <a:ext cx="1272222" cy="461665"/>
          </a:xfrm>
          <a:prstGeom prst="rect">
            <a:avLst/>
          </a:prstGeom>
          <a:noFill/>
        </p:spPr>
        <p:txBody>
          <a:bodyPr wrap="square" rtlCol="0">
            <a:spAutoFit/>
          </a:bodyPr>
          <a:lstStyle/>
          <a:p>
            <a:r>
              <a:rPr lang="en-CH" sz="2400" dirty="0"/>
              <a:t>Jan 2024</a:t>
            </a:r>
          </a:p>
        </p:txBody>
      </p:sp>
    </p:spTree>
    <p:extLst>
      <p:ext uri="{BB962C8B-B14F-4D97-AF65-F5344CB8AC3E}">
        <p14:creationId xmlns:p14="http://schemas.microsoft.com/office/powerpoint/2010/main" val="20433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par>
                          <p:cTn id="11" fill="hold">
                            <p:stCondLst>
                              <p:cond delay="500"/>
                            </p:stCondLst>
                            <p:childTnLst>
                              <p:par>
                                <p:cTn id="12" presetID="5" presetClass="entr" presetSubtype="10" fill="hold" nodeType="afterEffect">
                                  <p:stCondLst>
                                    <p:cond delay="1000"/>
                                  </p:stCondLst>
                                  <p:childTnLst>
                                    <p:set>
                                      <p:cBhvr>
                                        <p:cTn id="13" dur="1" fill="hold">
                                          <p:stCondLst>
                                            <p:cond delay="0"/>
                                          </p:stCondLst>
                                        </p:cTn>
                                        <p:tgtEl>
                                          <p:spTgt spid="16"/>
                                        </p:tgtEl>
                                        <p:attrNameLst>
                                          <p:attrName>style.visibility</p:attrName>
                                        </p:attrNameLst>
                                      </p:cBhvr>
                                      <p:to>
                                        <p:strVal val="visible"/>
                                      </p:to>
                                    </p:set>
                                    <p:animEffect transition="in" filter="checkerboard(across)">
                                      <p:cBhvr>
                                        <p:cTn id="14" dur="500"/>
                                        <p:tgtEl>
                                          <p:spTgt spid="16"/>
                                        </p:tgtEl>
                                      </p:cBhvr>
                                    </p:animEffect>
                                  </p:childTnLst>
                                </p:cTn>
                              </p:par>
                            </p:childTnLst>
                          </p:cTn>
                        </p:par>
                        <p:par>
                          <p:cTn id="15" fill="hold">
                            <p:stCondLst>
                              <p:cond delay="2000"/>
                            </p:stCondLst>
                            <p:childTnLst>
                              <p:par>
                                <p:cTn id="16" presetID="5" presetClass="entr" presetSubtype="10" fill="hold" nodeType="afterEffect">
                                  <p:stCondLst>
                                    <p:cond delay="100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par>
                          <p:cTn id="19" fill="hold">
                            <p:stCondLst>
                              <p:cond delay="3500"/>
                            </p:stCondLst>
                            <p:childTnLst>
                              <p:par>
                                <p:cTn id="20" presetID="6" presetClass="entr" presetSubtype="16" fill="hold" grpId="0" nodeType="after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par>
                                <p:cTn id="23" presetID="1" presetClass="entr" presetSubtype="0" fill="hold" grpId="0" nodeType="withEffect">
                                  <p:stCondLst>
                                    <p:cond delay="200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721932-76E0-F164-C8D9-76CB47CC7E63}"/>
              </a:ext>
            </a:extLst>
          </p:cNvPr>
          <p:cNvSpPr txBox="1"/>
          <p:nvPr/>
        </p:nvSpPr>
        <p:spPr>
          <a:xfrm>
            <a:off x="223838" y="855043"/>
            <a:ext cx="11589544" cy="5816977"/>
          </a:xfrm>
          <a:prstGeom prst="rect">
            <a:avLst/>
          </a:prstGeom>
          <a:solidFill>
            <a:schemeClr val="bg1"/>
          </a:solidFill>
          <a:ln>
            <a:noFill/>
          </a:ln>
        </p:spPr>
        <p:txBody>
          <a:bodyPr wrap="square">
            <a:spAutoFit/>
          </a:bodyPr>
          <a:lstStyle/>
          <a:p>
            <a:pPr algn="ctr"/>
            <a:r>
              <a:rPr lang="en-GB" sz="4000" b="1" dirty="0">
                <a:solidFill>
                  <a:srgbClr val="FF0000"/>
                </a:solidFill>
              </a:rPr>
              <a:t>Teaching</a:t>
            </a:r>
            <a:r>
              <a:rPr lang="en-GB" sz="4000" b="1" dirty="0">
                <a:solidFill>
                  <a:srgbClr val="0070C0"/>
                </a:solidFill>
              </a:rPr>
              <a:t> </a:t>
            </a:r>
          </a:p>
          <a:p>
            <a:pPr algn="ctr"/>
            <a:endParaRPr lang="en-GB" sz="2000" b="1" dirty="0">
              <a:solidFill>
                <a:srgbClr val="0070C0"/>
              </a:solidFill>
            </a:endParaRPr>
          </a:p>
          <a:p>
            <a:pPr marL="457200" indent="-457200">
              <a:buFontTx/>
              <a:buChar char="-"/>
            </a:pPr>
            <a:r>
              <a:rPr lang="en-GB" sz="2400" dirty="0">
                <a:solidFill>
                  <a:srgbClr val="FF0000"/>
                </a:solidFill>
              </a:rPr>
              <a:t>Bachelor program at GSEM &amp; GSI (&amp; CUI)</a:t>
            </a:r>
            <a:r>
              <a:rPr lang="en-GB" sz="2400" dirty="0"/>
              <a:t>: </a:t>
            </a:r>
            <a:r>
              <a:rPr lang="en-GB" sz="2400" i="1" dirty="0"/>
              <a:t>Maths I, Maths II, Prob, Stats, Stat </a:t>
            </a:r>
            <a:r>
              <a:rPr lang="en-GB" sz="2400" i="1" dirty="0" err="1"/>
              <a:t>Modeling</a:t>
            </a:r>
            <a:r>
              <a:rPr lang="en-GB" sz="2400" i="1" dirty="0"/>
              <a:t>, Prob and Stat Learning, Business Analytics,  Numerical Methods, Statistical literacy and data skills for the SDGs,  </a:t>
            </a:r>
            <a:r>
              <a:rPr lang="en-GB" sz="2400" i="1" dirty="0" err="1"/>
              <a:t>Algorithmique</a:t>
            </a:r>
            <a:r>
              <a:rPr lang="en-GB" sz="2400" i="1" dirty="0"/>
              <a:t> </a:t>
            </a:r>
            <a:r>
              <a:rPr lang="en-GB" sz="2400" i="1" dirty="0" err="1"/>
              <a:t>appliquée</a:t>
            </a:r>
            <a:r>
              <a:rPr lang="en-GB" sz="2400" i="1" dirty="0"/>
              <a:t>, Communication Networks… </a:t>
            </a:r>
          </a:p>
          <a:p>
            <a:pPr marL="457200" indent="-457200">
              <a:buFontTx/>
              <a:buChar char="-"/>
            </a:pPr>
            <a:endParaRPr lang="en-GB" sz="2400" dirty="0"/>
          </a:p>
          <a:p>
            <a:pPr marL="457200" indent="-457200">
              <a:buFontTx/>
              <a:buChar char="-"/>
            </a:pPr>
            <a:r>
              <a:rPr lang="en-GB" sz="2400" dirty="0">
                <a:solidFill>
                  <a:srgbClr val="FF0000"/>
                </a:solidFill>
              </a:rPr>
              <a:t>two MSc programs (MaBan &amp; </a:t>
            </a:r>
            <a:r>
              <a:rPr lang="en-GB" sz="2400" dirty="0" err="1">
                <a:solidFill>
                  <a:srgbClr val="FF0000"/>
                </a:solidFill>
              </a:rPr>
              <a:t>MaStats</a:t>
            </a:r>
            <a:r>
              <a:rPr lang="en-GB" sz="2400" dirty="0">
                <a:solidFill>
                  <a:srgbClr val="FF0000"/>
                </a:solidFill>
              </a:rPr>
              <a:t>)</a:t>
            </a:r>
            <a:r>
              <a:rPr lang="en-GB" sz="2400" dirty="0"/>
              <a:t>:  </a:t>
            </a:r>
            <a:r>
              <a:rPr lang="en-GB" sz="2400" i="1" dirty="0"/>
              <a:t>Machine Learning, Time Series, Applied Bayesian Analysis, Modern Flex </a:t>
            </a:r>
            <a:r>
              <a:rPr lang="en-GB" sz="2400" i="1" dirty="0" err="1"/>
              <a:t>Regr</a:t>
            </a:r>
            <a:r>
              <a:rPr lang="en-GB" sz="2400" i="1" dirty="0"/>
              <a:t>, Analytics Consulting, Algorithmics and Data Management, Crowdsourcing and AI…</a:t>
            </a:r>
          </a:p>
          <a:p>
            <a:pPr marL="457200" indent="-457200">
              <a:buFontTx/>
              <a:buChar char="-"/>
            </a:pPr>
            <a:endParaRPr lang="en-GB" sz="2400" dirty="0"/>
          </a:p>
          <a:p>
            <a:pPr marL="457200" indent="-457200">
              <a:buFontTx/>
              <a:buChar char="-"/>
            </a:pPr>
            <a:r>
              <a:rPr lang="en-GB" sz="2400" dirty="0">
                <a:solidFill>
                  <a:srgbClr val="FF0000"/>
                </a:solidFill>
              </a:rPr>
              <a:t>two Ph.D. programs </a:t>
            </a:r>
            <a:r>
              <a:rPr lang="en-GB" sz="2400" dirty="0"/>
              <a:t>(Stats and Info Science) </a:t>
            </a:r>
          </a:p>
          <a:p>
            <a:endParaRPr lang="en-GB" sz="2400" dirty="0"/>
          </a:p>
          <a:p>
            <a:pPr marL="457200" indent="-457200">
              <a:buFontTx/>
              <a:buChar char="-"/>
            </a:pPr>
            <a:r>
              <a:rPr lang="en-GB" sz="2400" dirty="0">
                <a:solidFill>
                  <a:srgbClr val="FF0000"/>
                </a:solidFill>
              </a:rPr>
              <a:t>one interdisciplinary certificate program </a:t>
            </a:r>
            <a:r>
              <a:rPr lang="en-GB" sz="2400" dirty="0"/>
              <a:t>(CCSA)</a:t>
            </a:r>
          </a:p>
          <a:p>
            <a:pPr marL="457200" indent="-457200">
              <a:buFontTx/>
              <a:buChar char="-"/>
            </a:pPr>
            <a:endParaRPr lang="en-GB" sz="2400" dirty="0"/>
          </a:p>
          <a:p>
            <a:pPr marL="457200" indent="-457200">
              <a:buFontTx/>
              <a:buChar char="-"/>
            </a:pPr>
            <a:r>
              <a:rPr lang="en-GB" sz="2400" dirty="0">
                <a:solidFill>
                  <a:srgbClr val="FF0000"/>
                </a:solidFill>
              </a:rPr>
              <a:t>one course in executive program</a:t>
            </a:r>
          </a:p>
        </p:txBody>
      </p:sp>
      <p:sp>
        <p:nvSpPr>
          <p:cNvPr id="6" name="Right Arrow 5">
            <a:extLst>
              <a:ext uri="{FF2B5EF4-FFF2-40B4-BE49-F238E27FC236}">
                <a16:creationId xmlns:a16="http://schemas.microsoft.com/office/drawing/2014/main" id="{7B45EB19-21FB-5D5B-ABC9-9B53ED15731E}"/>
              </a:ext>
            </a:extLst>
          </p:cNvPr>
          <p:cNvSpPr/>
          <p:nvPr/>
        </p:nvSpPr>
        <p:spPr>
          <a:xfrm>
            <a:off x="6096000" y="6002958"/>
            <a:ext cx="1466672" cy="40348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le 1">
            <a:extLst>
              <a:ext uri="{FF2B5EF4-FFF2-40B4-BE49-F238E27FC236}">
                <a16:creationId xmlns:a16="http://schemas.microsoft.com/office/drawing/2014/main" id="{ED76A910-43BE-2210-B0FD-C8AD706A213E}"/>
              </a:ext>
            </a:extLst>
          </p:cNvPr>
          <p:cNvSpPr>
            <a:spLocks noGrp="1"/>
          </p:cNvSpPr>
          <p:nvPr>
            <p:ph type="title"/>
          </p:nvPr>
        </p:nvSpPr>
        <p:spPr>
          <a:xfrm>
            <a:off x="2231136" y="54656"/>
            <a:ext cx="7729728" cy="657925"/>
          </a:xfrm>
        </p:spPr>
        <p:txBody>
          <a:bodyPr>
            <a:noAutofit/>
          </a:bodyPr>
          <a:lstStyle/>
          <a:p>
            <a:r>
              <a:rPr lang="en-CH" dirty="0"/>
              <a:t>Present</a:t>
            </a:r>
          </a:p>
        </p:txBody>
      </p:sp>
      <p:sp>
        <p:nvSpPr>
          <p:cNvPr id="9" name="TextBox 8">
            <a:extLst>
              <a:ext uri="{FF2B5EF4-FFF2-40B4-BE49-F238E27FC236}">
                <a16:creationId xmlns:a16="http://schemas.microsoft.com/office/drawing/2014/main" id="{354E5414-0B16-78A0-CEB3-545048DE27E0}"/>
              </a:ext>
            </a:extLst>
          </p:cNvPr>
          <p:cNvSpPr txBox="1"/>
          <p:nvPr/>
        </p:nvSpPr>
        <p:spPr>
          <a:xfrm>
            <a:off x="7790213" y="5735782"/>
            <a:ext cx="4023168" cy="830997"/>
          </a:xfrm>
          <a:prstGeom prst="rect">
            <a:avLst/>
          </a:prstGeom>
          <a:noFill/>
        </p:spPr>
        <p:txBody>
          <a:bodyPr wrap="square" rtlCol="0">
            <a:spAutoFit/>
          </a:bodyPr>
          <a:lstStyle/>
          <a:p>
            <a:r>
              <a:rPr lang="en-GB" sz="2400" dirty="0">
                <a:solidFill>
                  <a:srgbClr val="FF0000"/>
                </a:solidFill>
              </a:rPr>
              <a:t>T</a:t>
            </a:r>
            <a:r>
              <a:rPr lang="en-CH" sz="2400" dirty="0">
                <a:solidFill>
                  <a:srgbClr val="FF0000"/>
                </a:solidFill>
              </a:rPr>
              <a:t>hree RISIS members won the GSEM teaching awords in 2025</a:t>
            </a:r>
          </a:p>
        </p:txBody>
      </p:sp>
      <p:sp>
        <p:nvSpPr>
          <p:cNvPr id="11" name="Rectangle 3">
            <a:extLst>
              <a:ext uri="{FF2B5EF4-FFF2-40B4-BE49-F238E27FC236}">
                <a16:creationId xmlns:a16="http://schemas.microsoft.com/office/drawing/2014/main" id="{020AC079-4CD4-4275-D861-4AF5FE00A9B3}"/>
              </a:ext>
            </a:extLst>
          </p:cNvPr>
          <p:cNvSpPr>
            <a:spLocks noChangeArrowheads="1"/>
          </p:cNvSpPr>
          <p:nvPr/>
        </p:nvSpPr>
        <p:spPr bwMode="auto">
          <a:xfrm>
            <a:off x="-657069" y="-82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three members of RISIS won GSEM teaching awards</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755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1605040-1F92-6330-B48F-A2A714BEE8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887F24-968C-86B8-6610-A9B973B80E7B}"/>
              </a:ext>
            </a:extLst>
          </p:cNvPr>
          <p:cNvSpPr>
            <a:spLocks noGrp="1"/>
          </p:cNvSpPr>
          <p:nvPr>
            <p:ph idx="1"/>
          </p:nvPr>
        </p:nvSpPr>
        <p:spPr>
          <a:xfrm>
            <a:off x="261815" y="855357"/>
            <a:ext cx="11668367" cy="5791753"/>
          </a:xfrm>
          <a:solidFill>
            <a:schemeClr val="bg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p>
          <a:p>
            <a:pPr marL="0" indent="0" algn="ctr">
              <a:buNone/>
            </a:pPr>
            <a:endParaRPr lang="en-GB" sz="3000" dirty="0">
              <a:solidFill>
                <a:schemeClr val="accent1">
                  <a:lumMod val="75000"/>
                </a:schemeClr>
              </a:solidFill>
            </a:endParaRPr>
          </a:p>
          <a:p>
            <a:pPr marL="0" indent="0">
              <a:buNone/>
            </a:pPr>
            <a:r>
              <a:rPr lang="en-GB" sz="2400" dirty="0"/>
              <a:t> - </a:t>
            </a:r>
            <a:r>
              <a:rPr lang="en-GB" sz="2400" b="1" dirty="0">
                <a:solidFill>
                  <a:srgbClr val="0070C0"/>
                </a:solidFill>
              </a:rPr>
              <a:t>fundamental and applied statistics, machine learning (ML), analytics</a:t>
            </a:r>
            <a:r>
              <a:rPr lang="en-GB" sz="2400" b="1" dirty="0">
                <a:solidFill>
                  <a:schemeClr val="tx1">
                    <a:lumMod val="95000"/>
                    <a:lumOff val="5000"/>
                  </a:schemeClr>
                </a:solidFill>
              </a:rPr>
              <a:t>, and </a:t>
            </a:r>
            <a:r>
              <a:rPr lang="en-GB" sz="2400" b="1" dirty="0">
                <a:solidFill>
                  <a:schemeClr val="accent3"/>
                </a:solidFill>
              </a:rPr>
              <a:t>information science</a:t>
            </a:r>
            <a:r>
              <a:rPr lang="en-GB" sz="2400" dirty="0"/>
              <a:t>, establishing </a:t>
            </a:r>
            <a:r>
              <a:rPr lang="en-GB" sz="2400" i="1" dirty="0"/>
              <a:t>theory &amp; methods </a:t>
            </a:r>
            <a:r>
              <a:rPr lang="en-GB" sz="2400" dirty="0"/>
              <a:t>that </a:t>
            </a:r>
            <a:r>
              <a:rPr lang="en-GB" sz="2400" i="1" dirty="0"/>
              <a:t>integrate statistics, ML, data analytics within various disciplines (economics, finance, management, medicine, informatics…)</a:t>
            </a:r>
          </a:p>
          <a:p>
            <a:pPr marL="0" indent="0">
              <a:buNone/>
            </a:pPr>
            <a:endParaRPr lang="en-GB" sz="2400" dirty="0"/>
          </a:p>
          <a:p>
            <a:pPr marL="0" indent="0">
              <a:buNone/>
            </a:pPr>
            <a:r>
              <a:rPr lang="en-GB" sz="2400" dirty="0"/>
              <a:t>- through collaborations with national and international research institutions, RISIS ensures that its innovations translate into </a:t>
            </a:r>
            <a:r>
              <a:rPr lang="en-GB" sz="2400" b="1" dirty="0">
                <a:solidFill>
                  <a:srgbClr val="0070C0"/>
                </a:solidFill>
              </a:rPr>
              <a:t>practical </a:t>
            </a:r>
            <a:r>
              <a:rPr lang="en-GB" sz="2400" b="1" dirty="0">
                <a:solidFill>
                  <a:schemeClr val="accent3"/>
                </a:solidFill>
              </a:rPr>
              <a:t>applications</a:t>
            </a:r>
            <a:r>
              <a:rPr lang="en-GB" sz="2400" b="1" dirty="0"/>
              <a:t> </a:t>
            </a:r>
          </a:p>
          <a:p>
            <a:pPr marL="0" indent="0">
              <a:buNone/>
            </a:pPr>
            <a:endParaRPr lang="en-GB" sz="2400" dirty="0">
              <a:highlight>
                <a:srgbClr val="FFFF00"/>
              </a:highlight>
            </a:endParaRPr>
          </a:p>
          <a:p>
            <a:pPr marL="0" indent="0">
              <a:buNone/>
            </a:pPr>
            <a:r>
              <a:rPr lang="en-GB" sz="2400" dirty="0"/>
              <a:t>- RISIS members </a:t>
            </a:r>
            <a:r>
              <a:rPr lang="en-GB" sz="2400" dirty="0">
                <a:solidFill>
                  <a:srgbClr val="0070C0"/>
                </a:solidFill>
              </a:rPr>
              <a:t>act </a:t>
            </a:r>
            <a:r>
              <a:rPr lang="en-GB" sz="2400" b="1" dirty="0">
                <a:solidFill>
                  <a:srgbClr val="0070C0"/>
                </a:solidFill>
              </a:rPr>
              <a:t>in various cantonal, national,</a:t>
            </a:r>
            <a:r>
              <a:rPr lang="en-GB" sz="2400" b="1" dirty="0"/>
              <a:t> </a:t>
            </a:r>
            <a:r>
              <a:rPr lang="en-GB" sz="2400" b="1" dirty="0">
                <a:solidFill>
                  <a:schemeClr val="accent3"/>
                </a:solidFill>
              </a:rPr>
              <a:t>and international boards</a:t>
            </a:r>
            <a:r>
              <a:rPr lang="en-GB" sz="2400" dirty="0"/>
              <a:t>, like the Federal Commission for Statistics and </a:t>
            </a:r>
            <a:r>
              <a:rPr lang="en-GB" sz="2400" dirty="0" err="1"/>
              <a:t>FENStatsS</a:t>
            </a:r>
            <a:r>
              <a:rPr lang="en-GB" sz="2400" dirty="0"/>
              <a:t> (Federation of the European National Statistical Societies), and co-initiated and co-authored the Swiss Data Literacy Charter. </a:t>
            </a:r>
          </a:p>
        </p:txBody>
      </p:sp>
      <p:sp>
        <p:nvSpPr>
          <p:cNvPr id="11" name="Title 1">
            <a:extLst>
              <a:ext uri="{FF2B5EF4-FFF2-40B4-BE49-F238E27FC236}">
                <a16:creationId xmlns:a16="http://schemas.microsoft.com/office/drawing/2014/main" id="{B9585D81-C715-8B81-2602-1BC17B89B8F2}"/>
              </a:ext>
            </a:extLst>
          </p:cNvPr>
          <p:cNvSpPr txBox="1">
            <a:spLocks/>
          </p:cNvSpPr>
          <p:nvPr/>
        </p:nvSpPr>
        <p:spPr bwMode="black">
          <a:xfrm>
            <a:off x="2231135" y="5602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spTree>
    <p:extLst>
      <p:ext uri="{BB962C8B-B14F-4D97-AF65-F5344CB8AC3E}">
        <p14:creationId xmlns:p14="http://schemas.microsoft.com/office/powerpoint/2010/main" val="7858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2B83787-49B2-A01A-81CC-4B058C6D9E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2E6DC-20B1-9C1E-0FC7-373F96229351}"/>
              </a:ext>
            </a:extLst>
          </p:cNvPr>
          <p:cNvSpPr>
            <a:spLocks noGrp="1"/>
          </p:cNvSpPr>
          <p:nvPr>
            <p:ph idx="1"/>
          </p:nvPr>
        </p:nvSpPr>
        <p:spPr>
          <a:xfrm>
            <a:off x="261815" y="850171"/>
            <a:ext cx="11668367" cy="5707763"/>
          </a:xfrm>
          <a:solidFill>
            <a:schemeClr val="lt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endParaRPr lang="en-GB" sz="4000" dirty="0">
              <a:solidFill>
                <a:schemeClr val="accent3"/>
              </a:solidFill>
            </a:endParaRPr>
          </a:p>
          <a:p>
            <a:pPr marL="0" indent="0">
              <a:buNone/>
            </a:pPr>
            <a:r>
              <a:rPr lang="en-GB" sz="2700" dirty="0"/>
              <a:t> </a:t>
            </a:r>
            <a:r>
              <a:rPr lang="en-GB" sz="2700" b="1" dirty="0"/>
              <a:t>Publications (2024-2025): commitment to high quality</a:t>
            </a:r>
          </a:p>
          <a:p>
            <a:pPr marL="0" indent="0">
              <a:buNone/>
            </a:pPr>
            <a:endParaRPr lang="en-GB" sz="2700" dirty="0"/>
          </a:p>
          <a:p>
            <a:endParaRPr lang="en-GB" sz="2700" dirty="0"/>
          </a:p>
          <a:p>
            <a:endParaRPr lang="en-GB" sz="2700" dirty="0"/>
          </a:p>
          <a:p>
            <a:endParaRPr lang="en-GB" sz="2700" dirty="0"/>
          </a:p>
          <a:p>
            <a:endParaRPr lang="en-GB" sz="2500" dirty="0"/>
          </a:p>
          <a:p>
            <a:endParaRPr lang="en-GB" sz="2500" dirty="0"/>
          </a:p>
          <a:p>
            <a:endParaRPr lang="en-GB" sz="2500" dirty="0"/>
          </a:p>
          <a:p>
            <a:pPr marL="0" indent="0">
              <a:buNone/>
            </a:pPr>
            <a:endParaRPr lang="en-GB" sz="2500" dirty="0"/>
          </a:p>
        </p:txBody>
      </p:sp>
      <p:sp>
        <p:nvSpPr>
          <p:cNvPr id="11" name="Title 1">
            <a:extLst>
              <a:ext uri="{FF2B5EF4-FFF2-40B4-BE49-F238E27FC236}">
                <a16:creationId xmlns:a16="http://schemas.microsoft.com/office/drawing/2014/main" id="{51312392-92F6-72A3-7939-3CA5797EF7F6}"/>
              </a:ext>
            </a:extLst>
          </p:cNvPr>
          <p:cNvSpPr txBox="1">
            <a:spLocks/>
          </p:cNvSpPr>
          <p:nvPr/>
        </p:nvSpPr>
        <p:spPr bwMode="black">
          <a:xfrm>
            <a:off x="2231135" y="5239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graphicFrame>
        <p:nvGraphicFramePr>
          <p:cNvPr id="12" name="Chart 11">
            <a:extLst>
              <a:ext uri="{FF2B5EF4-FFF2-40B4-BE49-F238E27FC236}">
                <a16:creationId xmlns:a16="http://schemas.microsoft.com/office/drawing/2014/main" id="{5A81D35A-E875-20C8-66C2-967508F44954}"/>
              </a:ext>
            </a:extLst>
          </p:cNvPr>
          <p:cNvGraphicFramePr>
            <a:graphicFrameLocks/>
          </p:cNvGraphicFramePr>
          <p:nvPr>
            <p:extLst>
              <p:ext uri="{D42A27DB-BD31-4B8C-83A1-F6EECF244321}">
                <p14:modId xmlns:p14="http://schemas.microsoft.com/office/powerpoint/2010/main" val="122319375"/>
              </p:ext>
            </p:extLst>
          </p:nvPr>
        </p:nvGraphicFramePr>
        <p:xfrm>
          <a:off x="692728" y="2295679"/>
          <a:ext cx="5193722" cy="40506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88AEE00-B241-C21E-E53F-D2DDE00E66C1}"/>
              </a:ext>
            </a:extLst>
          </p:cNvPr>
          <p:cNvGraphicFramePr>
            <a:graphicFrameLocks/>
          </p:cNvGraphicFramePr>
          <p:nvPr>
            <p:extLst>
              <p:ext uri="{D42A27DB-BD31-4B8C-83A1-F6EECF244321}">
                <p14:modId xmlns:p14="http://schemas.microsoft.com/office/powerpoint/2010/main" val="3411367208"/>
              </p:ext>
            </p:extLst>
          </p:nvPr>
        </p:nvGraphicFramePr>
        <p:xfrm>
          <a:off x="6524222" y="2295679"/>
          <a:ext cx="5193722" cy="40506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497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5348B476-0A77-AD0C-DDA1-3225056013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1BD624-999E-FA4E-FE86-B8443BDFC41E}"/>
              </a:ext>
            </a:extLst>
          </p:cNvPr>
          <p:cNvSpPr>
            <a:spLocks noGrp="1"/>
          </p:cNvSpPr>
          <p:nvPr>
            <p:ph idx="1"/>
          </p:nvPr>
        </p:nvSpPr>
        <p:spPr>
          <a:xfrm>
            <a:off x="220830" y="905391"/>
            <a:ext cx="11750339" cy="5672384"/>
          </a:xfrm>
          <a:ln>
            <a:noFill/>
          </a:ln>
        </p:spPr>
        <p:style>
          <a:lnRef idx="2">
            <a:schemeClr val="accent3"/>
          </a:lnRef>
          <a:fillRef idx="1">
            <a:schemeClr val="lt1"/>
          </a:fillRef>
          <a:effectRef idx="0">
            <a:schemeClr val="accent3"/>
          </a:effectRef>
          <a:fontRef idx="minor">
            <a:schemeClr val="dk1"/>
          </a:fontRef>
        </p:style>
        <p:txBody>
          <a:bodyPr>
            <a:normAutofit fontScale="92500"/>
          </a:bodyPr>
          <a:lstStyle/>
          <a:p>
            <a:pPr marL="0" indent="0">
              <a:buNone/>
            </a:pPr>
            <a:r>
              <a:rPr lang="en-GB" sz="4000" dirty="0">
                <a:solidFill>
                  <a:srgbClr val="0070C0"/>
                </a:solidFill>
              </a:rPr>
              <a:t>G</a:t>
            </a:r>
            <a:r>
              <a:rPr lang="en-GB" sz="4000" dirty="0">
                <a:solidFill>
                  <a:schemeClr val="accent3"/>
                </a:solidFill>
              </a:rPr>
              <a:t>o</a:t>
            </a:r>
            <a:r>
              <a:rPr lang="en-GB" sz="4000" dirty="0">
                <a:solidFill>
                  <a:srgbClr val="FF0000"/>
                </a:solidFill>
              </a:rPr>
              <a:t>al</a:t>
            </a:r>
            <a:r>
              <a:rPr lang="en-GB" sz="2400" dirty="0"/>
              <a:t>: RISIS will sustain its role in </a:t>
            </a:r>
            <a:r>
              <a:rPr lang="en-GB" sz="3600" dirty="0">
                <a:solidFill>
                  <a:srgbClr val="0070C0"/>
                </a:solidFill>
                <a:highlight>
                  <a:srgbClr val="FFFF00"/>
                </a:highlight>
              </a:rPr>
              <a:t>rese</a:t>
            </a:r>
            <a:r>
              <a:rPr lang="en-GB" sz="3600" dirty="0">
                <a:solidFill>
                  <a:schemeClr val="accent3"/>
                </a:solidFill>
                <a:highlight>
                  <a:srgbClr val="FFFF00"/>
                </a:highlight>
              </a:rPr>
              <a:t>arch</a:t>
            </a:r>
            <a:r>
              <a:rPr lang="en-GB" sz="3600" dirty="0">
                <a:highlight>
                  <a:srgbClr val="FFFF00"/>
                </a:highlight>
              </a:rPr>
              <a:t> and </a:t>
            </a:r>
            <a:r>
              <a:rPr lang="en-GB" sz="3600" dirty="0">
                <a:solidFill>
                  <a:srgbClr val="FF0000"/>
                </a:solidFill>
                <a:highlight>
                  <a:srgbClr val="FFFF00"/>
                </a:highlight>
              </a:rPr>
              <a:t>teaching</a:t>
            </a:r>
            <a:r>
              <a:rPr lang="en-GB" sz="2400" dirty="0"/>
              <a:t>, it will keep working on theoretical and computational aspects of </a:t>
            </a:r>
            <a:r>
              <a:rPr lang="en-GB" sz="2400" dirty="0">
                <a:solidFill>
                  <a:srgbClr val="0070C0"/>
                </a:solidFill>
              </a:rPr>
              <a:t>statistics,  machine learning</a:t>
            </a:r>
            <a:r>
              <a:rPr lang="en-GB" sz="2400" dirty="0"/>
              <a:t>,  data and </a:t>
            </a:r>
            <a:r>
              <a:rPr lang="en-GB" sz="2400" dirty="0">
                <a:solidFill>
                  <a:schemeClr val="accent3"/>
                </a:solidFill>
              </a:rPr>
              <a:t>information science</a:t>
            </a:r>
            <a:r>
              <a:rPr lang="en-GB" sz="2400" dirty="0"/>
              <a:t>, while enhancing its teaching tools </a:t>
            </a:r>
          </a:p>
          <a:p>
            <a:endParaRPr lang="en-GB" sz="2400" b="1" dirty="0"/>
          </a:p>
          <a:p>
            <a:endParaRPr lang="en-GB" sz="2400" b="1" dirty="0"/>
          </a:p>
          <a:p>
            <a:endParaRPr lang="en-GB" sz="2400" b="1" dirty="0"/>
          </a:p>
          <a:p>
            <a:pPr marL="0" indent="0">
              <a:buNone/>
            </a:pPr>
            <a:endParaRPr lang="en-GB" sz="2400" dirty="0">
              <a:highlight>
                <a:srgbClr val="FFFF00"/>
              </a:highlight>
            </a:endParaRPr>
          </a:p>
          <a:p>
            <a:pPr marL="0" indent="0">
              <a:buNone/>
            </a:pPr>
            <a:endParaRPr lang="en-GB" sz="4000" dirty="0">
              <a:solidFill>
                <a:srgbClr val="0070C0"/>
              </a:solidFill>
            </a:endParaRPr>
          </a:p>
          <a:p>
            <a:pPr marL="0" indent="0">
              <a:buNone/>
            </a:pPr>
            <a:r>
              <a:rPr lang="en-GB" sz="4000" dirty="0">
                <a:solidFill>
                  <a:srgbClr val="0070C0"/>
                </a:solidFill>
              </a:rPr>
              <a:t>H</a:t>
            </a:r>
            <a:r>
              <a:rPr lang="en-GB" sz="4000" dirty="0">
                <a:solidFill>
                  <a:schemeClr val="accent3"/>
                </a:solidFill>
              </a:rPr>
              <a:t>o</a:t>
            </a:r>
            <a:r>
              <a:rPr lang="en-GB" sz="4000" dirty="0">
                <a:solidFill>
                  <a:srgbClr val="FF0000"/>
                </a:solidFill>
              </a:rPr>
              <a:t>w</a:t>
            </a:r>
            <a:r>
              <a:rPr lang="en-GB" sz="2400" dirty="0"/>
              <a:t>:  RISIS will </a:t>
            </a:r>
            <a:r>
              <a:rPr lang="en-GB" sz="2400" dirty="0">
                <a:highlight>
                  <a:srgbClr val="FFFF00"/>
                </a:highlight>
              </a:rPr>
              <a:t>foster </a:t>
            </a:r>
            <a:r>
              <a:rPr lang="en-GB" sz="2400" b="1" dirty="0">
                <a:solidFill>
                  <a:srgbClr val="0070C0"/>
                </a:solidFill>
                <a:highlight>
                  <a:srgbClr val="FFFF00"/>
                </a:highlight>
              </a:rPr>
              <a:t>interdisciplinary</a:t>
            </a:r>
            <a:r>
              <a:rPr lang="en-GB" sz="2400" b="1" dirty="0">
                <a:highlight>
                  <a:srgbClr val="FFFF00"/>
                </a:highlight>
              </a:rPr>
              <a:t> </a:t>
            </a:r>
            <a:r>
              <a:rPr lang="en-GB" sz="2400" b="1" dirty="0">
                <a:solidFill>
                  <a:schemeClr val="accent3"/>
                </a:solidFill>
                <a:highlight>
                  <a:srgbClr val="FFFF00"/>
                </a:highlight>
              </a:rPr>
              <a:t>collaborations </a:t>
            </a:r>
            <a:r>
              <a:rPr lang="en-GB" sz="2400" dirty="0">
                <a:solidFill>
                  <a:schemeClr val="tx1"/>
                </a:solidFill>
              </a:rPr>
              <a:t>(</a:t>
            </a:r>
            <a:r>
              <a:rPr lang="en-GB" sz="2400" i="1" dirty="0">
                <a:solidFill>
                  <a:schemeClr val="tx1"/>
                </a:solidFill>
              </a:rPr>
              <a:t>GSEM, FPSE, Faculty of Science, Faculty of Medicine, </a:t>
            </a:r>
            <a:r>
              <a:rPr lang="en-GB" sz="2400" i="1" dirty="0" err="1">
                <a:solidFill>
                  <a:schemeClr val="tx1"/>
                </a:solidFill>
              </a:rPr>
              <a:t>BioTech</a:t>
            </a:r>
            <a:r>
              <a:rPr lang="en-GB" sz="2400" i="1" dirty="0">
                <a:solidFill>
                  <a:schemeClr val="tx1"/>
                </a:solidFill>
              </a:rPr>
              <a:t> Campus, GEM, </a:t>
            </a:r>
            <a:r>
              <a:rPr lang="en-GB" sz="2400" i="1" dirty="0" err="1">
                <a:solidFill>
                  <a:schemeClr val="tx1"/>
                </a:solidFill>
              </a:rPr>
              <a:t>Lusenti</a:t>
            </a:r>
            <a:r>
              <a:rPr lang="en-GB" sz="2400" i="1" dirty="0">
                <a:solidFill>
                  <a:schemeClr val="tx1"/>
                </a:solidFill>
              </a:rPr>
              <a:t> Partners, </a:t>
            </a:r>
            <a:r>
              <a:rPr lang="en-GB" sz="2400" i="1" dirty="0" err="1">
                <a:solidFill>
                  <a:schemeClr val="tx1"/>
                </a:solidFill>
              </a:rPr>
              <a:t>Nestlè</a:t>
            </a:r>
            <a:r>
              <a:rPr lang="en-GB" sz="2400" i="1" dirty="0">
                <a:solidFill>
                  <a:schemeClr val="tx1"/>
                </a:solidFill>
              </a:rPr>
              <a:t>, OFS</a:t>
            </a:r>
            <a:r>
              <a:rPr lang="en-GB" sz="2400" dirty="0">
                <a:solidFill>
                  <a:schemeClr val="tx1"/>
                </a:solidFill>
              </a:rPr>
              <a:t>); RISIS will</a:t>
            </a:r>
            <a:r>
              <a:rPr lang="en-GB" sz="2400" dirty="0"/>
              <a:t> strengthen connections between </a:t>
            </a:r>
            <a:r>
              <a:rPr lang="en-GB" sz="2400" dirty="0">
                <a:solidFill>
                  <a:srgbClr val="0070C0"/>
                </a:solidFill>
              </a:rPr>
              <a:t>statistics, econometrics, machine learning</a:t>
            </a:r>
            <a:r>
              <a:rPr lang="en-GB" sz="2400" dirty="0"/>
              <a:t>, </a:t>
            </a:r>
            <a:r>
              <a:rPr lang="en-GB" sz="2400" dirty="0">
                <a:solidFill>
                  <a:schemeClr val="accent3"/>
                </a:solidFill>
              </a:rPr>
              <a:t>informatics</a:t>
            </a:r>
            <a:r>
              <a:rPr lang="en-GB" sz="2400" dirty="0"/>
              <a:t>, and </a:t>
            </a:r>
            <a:r>
              <a:rPr lang="en-GB" sz="2400" dirty="0">
                <a:solidFill>
                  <a:schemeClr val="accent3"/>
                </a:solidFill>
              </a:rPr>
              <a:t>data-driven science</a:t>
            </a:r>
            <a:r>
              <a:rPr lang="en-GB" sz="2400" dirty="0"/>
              <a:t>,</a:t>
            </a:r>
            <a:r>
              <a:rPr lang="en-GB" sz="2400" b="1" dirty="0"/>
              <a:t> </a:t>
            </a:r>
            <a:r>
              <a:rPr lang="en-GB" sz="2400" dirty="0"/>
              <a:t>while </a:t>
            </a:r>
            <a:r>
              <a:rPr lang="en-GB" sz="2400" dirty="0">
                <a:solidFill>
                  <a:srgbClr val="FF0000"/>
                </a:solidFill>
                <a:highlight>
                  <a:srgbClr val="FFFF00"/>
                </a:highlight>
              </a:rPr>
              <a:t>adapting its educational</a:t>
            </a:r>
            <a:r>
              <a:rPr lang="en-GB" sz="2400" dirty="0">
                <a:highlight>
                  <a:srgbClr val="FFFF00"/>
                </a:highlight>
              </a:rPr>
              <a:t> </a:t>
            </a:r>
            <a:r>
              <a:rPr lang="en-GB" sz="2400" dirty="0">
                <a:solidFill>
                  <a:srgbClr val="FF0000"/>
                </a:solidFill>
                <a:highlight>
                  <a:srgbClr val="FFFF00"/>
                </a:highlight>
              </a:rPr>
              <a:t>offer</a:t>
            </a:r>
            <a:r>
              <a:rPr lang="en-GB" sz="2400" dirty="0">
                <a:highlight>
                  <a:srgbClr val="FFFF00"/>
                </a:highlight>
              </a:rPr>
              <a:t> to align with evolving industry and academic demands</a:t>
            </a:r>
          </a:p>
        </p:txBody>
      </p:sp>
      <p:sp>
        <p:nvSpPr>
          <p:cNvPr id="11" name="Title 1">
            <a:extLst>
              <a:ext uri="{FF2B5EF4-FFF2-40B4-BE49-F238E27FC236}">
                <a16:creationId xmlns:a16="http://schemas.microsoft.com/office/drawing/2014/main" id="{20661F08-4F4C-12D6-04C3-5B47A0AED43C}"/>
              </a:ext>
            </a:extLst>
          </p:cNvPr>
          <p:cNvSpPr txBox="1">
            <a:spLocks/>
          </p:cNvSpPr>
          <p:nvPr/>
        </p:nvSpPr>
        <p:spPr bwMode="black">
          <a:xfrm>
            <a:off x="2231136" y="8897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FUTURE</a:t>
            </a:r>
          </a:p>
        </p:txBody>
      </p:sp>
      <p:sp>
        <p:nvSpPr>
          <p:cNvPr id="4" name="Down Arrow 3">
            <a:extLst>
              <a:ext uri="{FF2B5EF4-FFF2-40B4-BE49-F238E27FC236}">
                <a16:creationId xmlns:a16="http://schemas.microsoft.com/office/drawing/2014/main" id="{9C40BEE8-1DDE-192E-AE6F-A02EA7E396D0}"/>
              </a:ext>
            </a:extLst>
          </p:cNvPr>
          <p:cNvSpPr/>
          <p:nvPr/>
        </p:nvSpPr>
        <p:spPr>
          <a:xfrm>
            <a:off x="5560260" y="2609384"/>
            <a:ext cx="876301" cy="1810749"/>
          </a:xfrm>
          <a:prstGeom prst="downArrow">
            <a:avLst>
              <a:gd name="adj1" fmla="val 50000"/>
              <a:gd name="adj2" fmla="val 49111"/>
            </a:avLst>
          </a:prstGeom>
          <a:solidFill>
            <a:srgbClr val="0069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rgbClr val="00699B"/>
              </a:solidFill>
            </a:endParaRPr>
          </a:p>
        </p:txBody>
      </p:sp>
    </p:spTree>
    <p:extLst>
      <p:ext uri="{BB962C8B-B14F-4D97-AF65-F5344CB8AC3E}">
        <p14:creationId xmlns:p14="http://schemas.microsoft.com/office/powerpoint/2010/main" val="546676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951A7DA-195C-799A-01D3-CAD1E9B8D8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7D9D1-4723-06B9-F54D-C5DBDF8F5A68}"/>
              </a:ext>
            </a:extLst>
          </p:cNvPr>
          <p:cNvSpPr>
            <a:spLocks noGrp="1"/>
          </p:cNvSpPr>
          <p:nvPr>
            <p:ph idx="1"/>
          </p:nvPr>
        </p:nvSpPr>
        <p:spPr>
          <a:xfrm>
            <a:off x="220830" y="96635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endParaRPr lang="en-GB" sz="2000" dirty="0"/>
          </a:p>
          <a:p>
            <a:pPr marL="0" indent="0">
              <a:buNone/>
            </a:pPr>
            <a:r>
              <a:rPr lang="en-GB" sz="2800" dirty="0"/>
              <a:t>Let’s have a closer look via a magnifying glass</a:t>
            </a:r>
          </a:p>
          <a:p>
            <a:pPr marL="0" indent="0">
              <a:buNone/>
            </a:pPr>
            <a:r>
              <a:rPr lang="en-GB" sz="2800" dirty="0"/>
              <a:t>and illustrate RISIS:</a:t>
            </a:r>
          </a:p>
          <a:p>
            <a:pPr marL="0" indent="0">
              <a:buNone/>
            </a:pPr>
            <a:endParaRPr lang="en-GB" sz="2800" dirty="0"/>
          </a:p>
          <a:p>
            <a:pPr>
              <a:buFontTx/>
              <a:buChar char="-"/>
            </a:pPr>
            <a:r>
              <a:rPr lang="en-GB" sz="2800" i="1" dirty="0">
                <a:solidFill>
                  <a:srgbClr val="0070C0"/>
                </a:solidFill>
              </a:rPr>
              <a:t>rese</a:t>
            </a:r>
            <a:r>
              <a:rPr lang="en-GB" sz="2800" i="1" dirty="0">
                <a:solidFill>
                  <a:schemeClr val="accent3"/>
                </a:solidFill>
              </a:rPr>
              <a:t>arch</a:t>
            </a:r>
            <a:r>
              <a:rPr lang="en-GB" sz="2800" i="1" dirty="0"/>
              <a:t> and </a:t>
            </a:r>
            <a:r>
              <a:rPr lang="en-GB" sz="2800" i="1" dirty="0">
                <a:solidFill>
                  <a:srgbClr val="FF0000"/>
                </a:solidFill>
              </a:rPr>
              <a:t>teaching</a:t>
            </a:r>
            <a:r>
              <a:rPr lang="en-GB" sz="2800" i="1" dirty="0"/>
              <a:t> activities, </a:t>
            </a:r>
          </a:p>
          <a:p>
            <a:pPr>
              <a:buFontTx/>
              <a:buChar char="-"/>
            </a:pPr>
            <a:r>
              <a:rPr lang="en-GB" sz="2800" i="1" dirty="0"/>
              <a:t>projects of interest, </a:t>
            </a:r>
          </a:p>
          <a:p>
            <a:pPr>
              <a:buFontTx/>
              <a:buChar char="-"/>
            </a:pPr>
            <a:r>
              <a:rPr lang="en-GB" sz="2800" i="1" dirty="0"/>
              <a:t>available skills, </a:t>
            </a:r>
          </a:p>
          <a:p>
            <a:pPr>
              <a:buFontTx/>
              <a:buChar char="-"/>
            </a:pPr>
            <a:r>
              <a:rPr lang="en-GB" sz="2800" i="1" dirty="0"/>
              <a:t>tools or resources and, </a:t>
            </a:r>
          </a:p>
          <a:p>
            <a:pPr>
              <a:buFontTx/>
              <a:buChar char="-"/>
            </a:pPr>
            <a:r>
              <a:rPr lang="en-GB" sz="2800" i="1" dirty="0"/>
              <a:t>other things that might be relevant to other institutes</a:t>
            </a:r>
          </a:p>
          <a:p>
            <a:pPr>
              <a:buFontTx/>
              <a:buChar char="-"/>
            </a:pPr>
            <a:endParaRPr lang="en-GB" sz="2800" i="1" dirty="0"/>
          </a:p>
          <a:p>
            <a:pPr marL="1654175" lvl="8" indent="0" algn="r">
              <a:buNone/>
            </a:pPr>
            <a:r>
              <a:rPr lang="en-GB" sz="1800" i="1" dirty="0"/>
              <a:t>(K. </a:t>
            </a:r>
            <a:r>
              <a:rPr lang="en-GB" dirty="0" err="1"/>
              <a:t>Preuschoff</a:t>
            </a:r>
            <a:r>
              <a:rPr lang="en-GB" sz="1800" i="1" dirty="0"/>
              <a:t>)</a:t>
            </a:r>
          </a:p>
        </p:txBody>
      </p:sp>
      <p:sp>
        <p:nvSpPr>
          <p:cNvPr id="11" name="Title 1">
            <a:extLst>
              <a:ext uri="{FF2B5EF4-FFF2-40B4-BE49-F238E27FC236}">
                <a16:creationId xmlns:a16="http://schemas.microsoft.com/office/drawing/2014/main" id="{52E4B712-9B63-F00C-1268-2783E5BD4A9B}"/>
              </a:ext>
            </a:extLst>
          </p:cNvPr>
          <p:cNvSpPr txBox="1">
            <a:spLocks/>
          </p:cNvSpPr>
          <p:nvPr/>
        </p:nvSpPr>
        <p:spPr bwMode="black">
          <a:xfrm>
            <a:off x="2231136" y="11335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Magnifying the RISIS</a:t>
            </a:r>
          </a:p>
        </p:txBody>
      </p:sp>
      <p:pic>
        <p:nvPicPr>
          <p:cNvPr id="7" name="Picture 6" descr="A white magnifying glass on a blue background&#10;&#10;AI-generated content may be incorrect.">
            <a:extLst>
              <a:ext uri="{FF2B5EF4-FFF2-40B4-BE49-F238E27FC236}">
                <a16:creationId xmlns:a16="http://schemas.microsoft.com/office/drawing/2014/main" id="{04AB08D3-4C34-1E17-1558-ED7A88200216}"/>
              </a:ext>
            </a:extLst>
          </p:cNvPr>
          <p:cNvPicPr>
            <a:picLocks noChangeAspect="1"/>
          </p:cNvPicPr>
          <p:nvPr/>
        </p:nvPicPr>
        <p:blipFill>
          <a:blip r:embed="rId3"/>
          <a:stretch>
            <a:fillRect/>
          </a:stretch>
        </p:blipFill>
        <p:spPr>
          <a:xfrm>
            <a:off x="7130433" y="1198782"/>
            <a:ext cx="3501572" cy="2669244"/>
          </a:xfrm>
          <a:prstGeom prst="rect">
            <a:avLst/>
          </a:prstGeom>
          <a:effectLst>
            <a:outerShdw blurRad="50800" dist="50800" dir="5400000" algn="ctr" rotWithShape="0">
              <a:schemeClr val="tx2">
                <a:alpha val="54000"/>
              </a:schemeClr>
            </a:outerShdw>
            <a:reflection blurRad="314116" stA="50000" endPos="65000" dir="5400000" sy="-100000" algn="bl" rotWithShape="0"/>
          </a:effectLst>
        </p:spPr>
      </p:pic>
      <p:pic>
        <p:nvPicPr>
          <p:cNvPr id="9" name="Picture 8">
            <a:extLst>
              <a:ext uri="{FF2B5EF4-FFF2-40B4-BE49-F238E27FC236}">
                <a16:creationId xmlns:a16="http://schemas.microsoft.com/office/drawing/2014/main" id="{EF230F60-D8F9-86BD-313F-33AB9A83E1B9}"/>
              </a:ext>
            </a:extLst>
          </p:cNvPr>
          <p:cNvPicPr>
            <a:picLocks noChangeAspect="1"/>
          </p:cNvPicPr>
          <p:nvPr/>
        </p:nvPicPr>
        <p:blipFill>
          <a:blip r:embed="rId4"/>
          <a:stretch>
            <a:fillRect/>
          </a:stretch>
        </p:blipFill>
        <p:spPr>
          <a:xfrm>
            <a:off x="8298124" y="2149055"/>
            <a:ext cx="583095" cy="500475"/>
          </a:xfrm>
          <a:prstGeom prst="rect">
            <a:avLst/>
          </a:prstGeom>
        </p:spPr>
      </p:pic>
    </p:spTree>
    <p:extLst>
      <p:ext uri="{BB962C8B-B14F-4D97-AF65-F5344CB8AC3E}">
        <p14:creationId xmlns:p14="http://schemas.microsoft.com/office/powerpoint/2010/main" val="345254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9A34D6CB-5A3A-D8DB-7D45-FF9188F029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4B41C-2E2D-2406-32B8-7E11E88E1772}"/>
              </a:ext>
            </a:extLst>
          </p:cNvPr>
          <p:cNvSpPr>
            <a:spLocks noGrp="1"/>
          </p:cNvSpPr>
          <p:nvPr>
            <p:ph idx="1"/>
          </p:nvPr>
        </p:nvSpPr>
        <p:spPr>
          <a:xfrm>
            <a:off x="220831" y="892885"/>
            <a:ext cx="11750340" cy="5832266"/>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r>
              <a:rPr lang="en-US" sz="2000" b="1" dirty="0">
                <a:solidFill>
                  <a:srgbClr val="0070C0"/>
                </a:solidFill>
              </a:rPr>
              <a:t>  Research:</a:t>
            </a:r>
            <a:r>
              <a:rPr lang="en-US" sz="2000" b="1" dirty="0"/>
              <a:t> </a:t>
            </a:r>
            <a:br>
              <a:rPr lang="en-US" sz="2000" dirty="0"/>
            </a:br>
            <a:br>
              <a:rPr lang="en-US" sz="2000" dirty="0"/>
            </a:br>
            <a:r>
              <a:rPr lang="en-US" sz="2000" dirty="0">
                <a:solidFill>
                  <a:schemeClr val="tx1"/>
                </a:solidFill>
              </a:rPr>
              <a:t>Modelling of and inference on datasets with complex structures:</a:t>
            </a:r>
            <a:br>
              <a:rPr lang="en-US" sz="2000" dirty="0">
                <a:solidFill>
                  <a:schemeClr val="tx1"/>
                </a:solidFill>
              </a:rPr>
            </a:br>
            <a:r>
              <a:rPr lang="en-US" sz="2000" dirty="0">
                <a:solidFill>
                  <a:schemeClr val="tx1"/>
                </a:solidFill>
              </a:rPr>
              <a:t>    - univariate and multivariate data (often counts, but not only) with excess of zeros </a:t>
            </a:r>
            <a:br>
              <a:rPr lang="en-US" sz="2000" dirty="0">
                <a:solidFill>
                  <a:schemeClr val="tx1"/>
                </a:solidFill>
              </a:rPr>
            </a:br>
            <a:r>
              <a:rPr lang="en-US" sz="2000" dirty="0">
                <a:solidFill>
                  <a:schemeClr val="tx1"/>
                </a:solidFill>
              </a:rPr>
              <a:t>    - random effects </a:t>
            </a:r>
            <a:br>
              <a:rPr lang="en-US" sz="2000" dirty="0">
                <a:solidFill>
                  <a:schemeClr val="tx1"/>
                </a:solidFill>
              </a:rPr>
            </a:br>
            <a:r>
              <a:rPr lang="en-US" sz="2000" dirty="0">
                <a:solidFill>
                  <a:schemeClr val="tx1"/>
                </a:solidFill>
              </a:rPr>
              <a:t>    - robust alternatives</a:t>
            </a:r>
          </a:p>
          <a:p>
            <a:pPr marL="0" indent="0">
              <a:buNone/>
            </a:pPr>
            <a:br>
              <a:rPr lang="en-US" sz="2000" dirty="0">
                <a:solidFill>
                  <a:schemeClr val="tx1"/>
                </a:solidFill>
              </a:rPr>
            </a:br>
            <a:r>
              <a:rPr lang="en-US" sz="2000" b="1" dirty="0">
                <a:solidFill>
                  <a:schemeClr val="tx1"/>
                </a:solidFill>
              </a:rPr>
              <a:t>Keywords</a:t>
            </a:r>
            <a:r>
              <a:rPr lang="en-US" sz="2000" dirty="0">
                <a:solidFill>
                  <a:schemeClr val="tx1"/>
                </a:solidFill>
              </a:rPr>
              <a:t>: </a:t>
            </a:r>
            <a:r>
              <a:rPr lang="en-US" sz="2000" dirty="0">
                <a:solidFill>
                  <a:schemeClr val="tx1"/>
                </a:solidFill>
                <a:highlight>
                  <a:srgbClr val="FFFF00"/>
                </a:highlight>
              </a:rPr>
              <a:t>ZIP and hurdle models</a:t>
            </a:r>
            <a:r>
              <a:rPr lang="en-US" sz="2000" dirty="0">
                <a:solidFill>
                  <a:schemeClr val="tx1"/>
                </a:solidFill>
              </a:rPr>
              <a:t>, mixed models, GLM/GAM/GAMLSS models, </a:t>
            </a:r>
            <a:r>
              <a:rPr lang="en-US" sz="2000" dirty="0">
                <a:solidFill>
                  <a:schemeClr val="tx1"/>
                </a:solidFill>
                <a:highlight>
                  <a:srgbClr val="FFFF00"/>
                </a:highlight>
              </a:rPr>
              <a:t>single index models</a:t>
            </a:r>
            <a:r>
              <a:rPr lang="en-US" sz="2000" dirty="0">
                <a:solidFill>
                  <a:schemeClr val="tx1"/>
                </a:solidFill>
              </a:rPr>
              <a:t>, latent variable models (GLAM), </a:t>
            </a:r>
            <a:r>
              <a:rPr lang="en-US" sz="2000" dirty="0" err="1">
                <a:solidFill>
                  <a:schemeClr val="tx1"/>
                </a:solidFill>
              </a:rPr>
              <a:t>spatio</a:t>
            </a:r>
            <a:r>
              <a:rPr lang="en-US" sz="2000" dirty="0">
                <a:solidFill>
                  <a:schemeClr val="tx1"/>
                </a:solidFill>
              </a:rPr>
              <a:t>-temporal models, state-space models.</a:t>
            </a:r>
            <a:br>
              <a:rPr lang="en-US" sz="2000" dirty="0">
                <a:solidFill>
                  <a:schemeClr val="tx1"/>
                </a:solidFill>
              </a:rPr>
            </a:br>
            <a:br>
              <a:rPr lang="en-US" sz="2000" dirty="0">
                <a:solidFill>
                  <a:schemeClr val="tx1"/>
                </a:solidFill>
              </a:rPr>
            </a:br>
            <a:r>
              <a:rPr lang="en-US" sz="2000" dirty="0">
                <a:solidFill>
                  <a:schemeClr val="tx1"/>
                </a:solidFill>
                <a:highlight>
                  <a:srgbClr val="FFFF00"/>
                </a:highlight>
              </a:rPr>
              <a:t>Applications </a:t>
            </a:r>
            <a:r>
              <a:rPr lang="en-US" sz="2000" dirty="0">
                <a:solidFill>
                  <a:schemeClr val="tx1"/>
                </a:solidFill>
              </a:rPr>
              <a:t>in several fields, notably in </a:t>
            </a:r>
            <a:r>
              <a:rPr lang="en-US" sz="2000" dirty="0">
                <a:solidFill>
                  <a:schemeClr val="tx1"/>
                </a:solidFill>
                <a:highlight>
                  <a:srgbClr val="FFFF00"/>
                </a:highlight>
              </a:rPr>
              <a:t>ecology</a:t>
            </a:r>
            <a:r>
              <a:rPr lang="en-US" sz="2000" dirty="0">
                <a:solidFill>
                  <a:schemeClr val="tx1"/>
                </a:solidFill>
              </a:rPr>
              <a:t> and </a:t>
            </a:r>
            <a:r>
              <a:rPr lang="en-US" sz="2000" dirty="0">
                <a:solidFill>
                  <a:schemeClr val="tx1"/>
                </a:solidFill>
                <a:highlight>
                  <a:srgbClr val="FFFF00"/>
                </a:highlight>
              </a:rPr>
              <a:t>medicine</a:t>
            </a:r>
            <a:r>
              <a:rPr lang="en-US" sz="2000" dirty="0">
                <a:solidFill>
                  <a:schemeClr val="tx1"/>
                </a:solidFill>
              </a:rPr>
              <a:t>:</a:t>
            </a:r>
            <a:r>
              <a:rPr lang="en-US" sz="2000" dirty="0">
                <a:solidFill>
                  <a:schemeClr val="tx2">
                    <a:lumMod val="75000"/>
                    <a:lumOff val="25000"/>
                  </a:schemeClr>
                </a:solidFill>
              </a:rPr>
              <a:t> </a:t>
            </a:r>
            <a:r>
              <a:rPr lang="en-US" sz="2000" i="1" dirty="0">
                <a:solidFill>
                  <a:srgbClr val="0070C0"/>
                </a:solidFill>
              </a:rPr>
              <a:t>“I like interdisciplinary collaboration and the challenge of knowledge transfer to other fields. I’m sensitive to dissemination, including software. If you have such structured data and want to collaborate, do not hesitate to reach out</a:t>
            </a:r>
            <a:r>
              <a:rPr lang="en-US" sz="2000" dirty="0">
                <a:solidFill>
                  <a:srgbClr val="0070C0"/>
                </a:solidFill>
              </a:rPr>
              <a:t>.”</a:t>
            </a:r>
            <a:br>
              <a:rPr lang="en-US" sz="2000" dirty="0">
                <a:solidFill>
                  <a:srgbClr val="C00000"/>
                </a:solidFill>
              </a:rPr>
            </a:br>
            <a:br>
              <a:rPr lang="en-US" sz="2000" dirty="0"/>
            </a:br>
            <a:r>
              <a:rPr lang="en-US" sz="2000" dirty="0"/>
              <a:t> </a:t>
            </a:r>
            <a:r>
              <a:rPr lang="en-US" sz="2000" b="1" dirty="0">
                <a:solidFill>
                  <a:srgbClr val="FF0000"/>
                </a:solidFill>
              </a:rPr>
              <a:t>Teaching</a:t>
            </a:r>
            <a:r>
              <a:rPr lang="en-US" sz="2000" dirty="0">
                <a:solidFill>
                  <a:srgbClr val="FF0000"/>
                </a:solidFill>
              </a:rPr>
              <a:t>: </a:t>
            </a:r>
            <a:br>
              <a:rPr lang="en-US" sz="2000" dirty="0">
                <a:solidFill>
                  <a:srgbClr val="FF0000"/>
                </a:solidFill>
              </a:rPr>
            </a:br>
            <a:br>
              <a:rPr lang="en-US" sz="2000" dirty="0"/>
            </a:br>
            <a:r>
              <a:rPr lang="en-US" sz="2000" dirty="0">
                <a:highlight>
                  <a:srgbClr val="FFFF00"/>
                </a:highlight>
              </a:rPr>
              <a:t>Bachelor + Master: </a:t>
            </a:r>
            <a:r>
              <a:rPr lang="en-US" sz="2000" i="1" dirty="0"/>
              <a:t>Prob &amp; Stat Learning, Stat Modeling, Modern </a:t>
            </a:r>
            <a:r>
              <a:rPr lang="en-US" sz="2000" i="1"/>
              <a:t>Flexible Regression</a:t>
            </a:r>
            <a:r>
              <a:rPr lang="en-US" sz="2000" dirty="0"/>
              <a:t>; keen on </a:t>
            </a:r>
            <a:r>
              <a:rPr lang="en-US" sz="2000" dirty="0">
                <a:highlight>
                  <a:srgbClr val="FFFF00"/>
                </a:highlight>
              </a:rPr>
              <a:t>pedagogical innovations </a:t>
            </a:r>
            <a:r>
              <a:rPr lang="en-US" sz="2000" dirty="0"/>
              <a:t>(e.g. flipped class, use and assessment of (gen)AI for complete statistical analyses by students (MA)); won </a:t>
            </a:r>
            <a:r>
              <a:rPr lang="en-US" sz="2000" b="1" dirty="0">
                <a:solidFill>
                  <a:srgbClr val="FF0000"/>
                </a:solidFill>
              </a:rPr>
              <a:t>GSEM </a:t>
            </a:r>
            <a:r>
              <a:rPr lang="en-US" b="1" dirty="0">
                <a:solidFill>
                  <a:srgbClr val="FF0000"/>
                </a:solidFill>
              </a:rPr>
              <a:t>price</a:t>
            </a:r>
            <a:r>
              <a:rPr lang="en-GB" b="1" i="1" dirty="0">
                <a:solidFill>
                  <a:srgbClr val="FF0000"/>
                </a:solidFill>
              </a:rPr>
              <a:t> for innovation in teaching.</a:t>
            </a:r>
            <a:endParaRPr lang="en-GB" sz="1800" i="1" dirty="0"/>
          </a:p>
        </p:txBody>
      </p:sp>
      <p:pic>
        <p:nvPicPr>
          <p:cNvPr id="9" name="Picture 8" descr="A person with short blonde hair wearing glasses&#10;&#10;AI-generated content may be incorrect.">
            <a:extLst>
              <a:ext uri="{FF2B5EF4-FFF2-40B4-BE49-F238E27FC236}">
                <a16:creationId xmlns:a16="http://schemas.microsoft.com/office/drawing/2014/main" id="{8B3E915B-87EF-B0F4-27AB-4D95EF345AB5}"/>
              </a:ext>
            </a:extLst>
          </p:cNvPr>
          <p:cNvPicPr>
            <a:picLocks noChangeAspect="1"/>
          </p:cNvPicPr>
          <p:nvPr/>
        </p:nvPicPr>
        <p:blipFill>
          <a:blip r:embed="rId3"/>
          <a:stretch>
            <a:fillRect/>
          </a:stretch>
        </p:blipFill>
        <p:spPr>
          <a:xfrm>
            <a:off x="9934992" y="64133"/>
            <a:ext cx="2036177" cy="1555394"/>
          </a:xfrm>
          <a:prstGeom prst="rect">
            <a:avLst/>
          </a:prstGeom>
        </p:spPr>
      </p:pic>
      <p:sp>
        <p:nvSpPr>
          <p:cNvPr id="10" name="Title 1">
            <a:extLst>
              <a:ext uri="{FF2B5EF4-FFF2-40B4-BE49-F238E27FC236}">
                <a16:creationId xmlns:a16="http://schemas.microsoft.com/office/drawing/2014/main" id="{B60226EB-68CE-FE62-96B2-3F1E3A3F11AE}"/>
              </a:ext>
            </a:extLst>
          </p:cNvPr>
          <p:cNvSpPr txBox="1">
            <a:spLocks/>
          </p:cNvSpPr>
          <p:nvPr/>
        </p:nvSpPr>
        <p:spPr bwMode="black">
          <a:xfrm>
            <a:off x="2050476" y="132849"/>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a:t>Eva Cantoni</a:t>
            </a:r>
            <a:endParaRPr lang="en-CH" dirty="0"/>
          </a:p>
        </p:txBody>
      </p:sp>
    </p:spTree>
    <p:extLst>
      <p:ext uri="{BB962C8B-B14F-4D97-AF65-F5344CB8AC3E}">
        <p14:creationId xmlns:p14="http://schemas.microsoft.com/office/powerpoint/2010/main" val="4270140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1085</TotalTime>
  <Words>1876</Words>
  <Application>Microsoft Macintosh PowerPoint</Application>
  <PresentationFormat>Widescreen</PresentationFormat>
  <Paragraphs>218</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Gill Sans MT</vt:lpstr>
      <vt:lpstr>Roboto</vt:lpstr>
      <vt:lpstr>Times New Roman</vt:lpstr>
      <vt:lpstr>Parcel</vt:lpstr>
      <vt:lpstr>Research institute for statistics and information science (RISIS)</vt:lpstr>
      <vt:lpstr>PowerPoint Presentation</vt:lpstr>
      <vt:lpstr>PAST</vt:lpstr>
      <vt:lpstr>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La Vecchia</dc:creator>
  <cp:lastModifiedBy>Davide La Vecchia</cp:lastModifiedBy>
  <cp:revision>118</cp:revision>
  <dcterms:created xsi:type="dcterms:W3CDTF">2025-11-03T13:06:25Z</dcterms:created>
  <dcterms:modified xsi:type="dcterms:W3CDTF">2025-11-11T06:48:01Z</dcterms:modified>
</cp:coreProperties>
</file>